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4" r:id="rId8"/>
    <p:sldId id="266" r:id="rId9"/>
    <p:sldId id="265" r:id="rId10"/>
    <p:sldId id="267" r:id="rId11"/>
    <p:sldId id="268" r:id="rId12"/>
    <p:sldId id="269" r:id="rId13"/>
    <p:sldId id="261"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5" r:id="rId59"/>
    <p:sldId id="321" r:id="rId6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4B169-3F38-421D-9DC6-CAAB445A6241}" v="275" dt="2023-01-06T16:20:48.655"/>
    <p1510:client id="{123AE66F-E363-46EB-A62D-0BD717C071EB}" v="184" dt="2022-12-21T18:47:56.495"/>
    <p1510:client id="{9A5A37EF-3F11-4129-B55C-4FE0F7293139}" v="39" dt="2023-01-06T15:44:17.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87" d="100"/>
          <a:sy n="87" d="100"/>
        </p:scale>
        <p:origin x="210" y="66"/>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E91AE-9D60-BBDC-9732-849BD2908AA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4750D6F-F997-6266-3934-F03D2FC51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039AE2C-0C6E-9492-FD0C-C65839558257}"/>
              </a:ext>
            </a:extLst>
          </p:cNvPr>
          <p:cNvSpPr>
            <a:spLocks noGrp="1"/>
          </p:cNvSpPr>
          <p:nvPr>
            <p:ph type="dt" sz="half" idx="10"/>
          </p:nvPr>
        </p:nvSpPr>
        <p:spPr/>
        <p:txBody>
          <a:bodyPr/>
          <a:lstStyle/>
          <a:p>
            <a:fld id="{C2F1AAC0-783F-4887-9A7D-37C0443AFD32}" type="datetimeFigureOut">
              <a:rPr lang="fr-FR" smtClean="0"/>
              <a:t>13/04/2023</a:t>
            </a:fld>
            <a:endParaRPr lang="fr-FR"/>
          </a:p>
        </p:txBody>
      </p:sp>
      <p:sp>
        <p:nvSpPr>
          <p:cNvPr id="5" name="Espace réservé du pied de page 4">
            <a:extLst>
              <a:ext uri="{FF2B5EF4-FFF2-40B4-BE49-F238E27FC236}">
                <a16:creationId xmlns:a16="http://schemas.microsoft.com/office/drawing/2014/main" id="{19B56ED1-CF7F-7227-CA2C-8BAA9E6D57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D92157-2C9D-2F9E-BB37-0F03E379C2AA}"/>
              </a:ext>
            </a:extLst>
          </p:cNvPr>
          <p:cNvSpPr>
            <a:spLocks noGrp="1"/>
          </p:cNvSpPr>
          <p:nvPr>
            <p:ph type="sldNum" sz="quarter" idx="12"/>
          </p:nvPr>
        </p:nvSpPr>
        <p:spPr/>
        <p:txBody>
          <a:bodyPr/>
          <a:lstStyle/>
          <a:p>
            <a:fld id="{7AF21A20-C3D2-4667-A2FD-67C296A8F0DD}" type="slidenum">
              <a:rPr lang="fr-FR" smtClean="0"/>
              <a:t>‹N°›</a:t>
            </a:fld>
            <a:endParaRPr lang="fr-FR"/>
          </a:p>
        </p:txBody>
      </p:sp>
    </p:spTree>
    <p:extLst>
      <p:ext uri="{BB962C8B-B14F-4D97-AF65-F5344CB8AC3E}">
        <p14:creationId xmlns:p14="http://schemas.microsoft.com/office/powerpoint/2010/main" val="84253720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AE8E8-D587-DF56-39AD-01A14376A83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49C42FD-EBE1-2433-231E-030BC23C436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11CE091-BD2C-853A-FF9B-34A66C99258F}"/>
              </a:ext>
            </a:extLst>
          </p:cNvPr>
          <p:cNvSpPr>
            <a:spLocks noGrp="1"/>
          </p:cNvSpPr>
          <p:nvPr>
            <p:ph type="dt" sz="half" idx="10"/>
          </p:nvPr>
        </p:nvSpPr>
        <p:spPr/>
        <p:txBody>
          <a:bodyPr/>
          <a:lstStyle/>
          <a:p>
            <a:fld id="{C2F1AAC0-783F-4887-9A7D-37C0443AFD32}" type="datetimeFigureOut">
              <a:rPr lang="fr-FR" smtClean="0"/>
              <a:t>13/04/2023</a:t>
            </a:fld>
            <a:endParaRPr lang="fr-FR"/>
          </a:p>
        </p:txBody>
      </p:sp>
      <p:sp>
        <p:nvSpPr>
          <p:cNvPr id="5" name="Espace réservé du pied de page 4">
            <a:extLst>
              <a:ext uri="{FF2B5EF4-FFF2-40B4-BE49-F238E27FC236}">
                <a16:creationId xmlns:a16="http://schemas.microsoft.com/office/drawing/2014/main" id="{433F9ED0-0F26-703A-253B-1A60C803F3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7E6C8F-9F9E-A8DD-9582-7B29ED67CF1B}"/>
              </a:ext>
            </a:extLst>
          </p:cNvPr>
          <p:cNvSpPr>
            <a:spLocks noGrp="1"/>
          </p:cNvSpPr>
          <p:nvPr>
            <p:ph type="sldNum" sz="quarter" idx="12"/>
          </p:nvPr>
        </p:nvSpPr>
        <p:spPr/>
        <p:txBody>
          <a:bodyPr/>
          <a:lstStyle/>
          <a:p>
            <a:fld id="{7AF21A20-C3D2-4667-A2FD-67C296A8F0DD}" type="slidenum">
              <a:rPr lang="fr-FR" smtClean="0"/>
              <a:t>‹N°›</a:t>
            </a:fld>
            <a:endParaRPr lang="fr-FR"/>
          </a:p>
        </p:txBody>
      </p:sp>
    </p:spTree>
    <p:extLst>
      <p:ext uri="{BB962C8B-B14F-4D97-AF65-F5344CB8AC3E}">
        <p14:creationId xmlns:p14="http://schemas.microsoft.com/office/powerpoint/2010/main" val="12927456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C7E86A-531E-8AA5-7AE0-7522AC69F3F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679752D-6985-1650-DE33-D78FD3B191A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540A4A-440F-82EE-944D-E58DCB143437}"/>
              </a:ext>
            </a:extLst>
          </p:cNvPr>
          <p:cNvSpPr>
            <a:spLocks noGrp="1"/>
          </p:cNvSpPr>
          <p:nvPr>
            <p:ph type="dt" sz="half" idx="10"/>
          </p:nvPr>
        </p:nvSpPr>
        <p:spPr/>
        <p:txBody>
          <a:bodyPr/>
          <a:lstStyle/>
          <a:p>
            <a:fld id="{C2F1AAC0-783F-4887-9A7D-37C0443AFD32}" type="datetimeFigureOut">
              <a:rPr lang="fr-FR" smtClean="0"/>
              <a:t>13/04/2023</a:t>
            </a:fld>
            <a:endParaRPr lang="fr-FR"/>
          </a:p>
        </p:txBody>
      </p:sp>
      <p:sp>
        <p:nvSpPr>
          <p:cNvPr id="5" name="Espace réservé du pied de page 4">
            <a:extLst>
              <a:ext uri="{FF2B5EF4-FFF2-40B4-BE49-F238E27FC236}">
                <a16:creationId xmlns:a16="http://schemas.microsoft.com/office/drawing/2014/main" id="{D4B48569-B56F-B3B0-1035-B762D63CF4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4B5C26-6AA0-C3BB-0F52-F8E2585645BE}"/>
              </a:ext>
            </a:extLst>
          </p:cNvPr>
          <p:cNvSpPr>
            <a:spLocks noGrp="1"/>
          </p:cNvSpPr>
          <p:nvPr>
            <p:ph type="sldNum" sz="quarter" idx="12"/>
          </p:nvPr>
        </p:nvSpPr>
        <p:spPr/>
        <p:txBody>
          <a:bodyPr/>
          <a:lstStyle/>
          <a:p>
            <a:fld id="{7AF21A20-C3D2-4667-A2FD-67C296A8F0DD}" type="slidenum">
              <a:rPr lang="fr-FR" smtClean="0"/>
              <a:t>‹N°›</a:t>
            </a:fld>
            <a:endParaRPr lang="fr-FR"/>
          </a:p>
        </p:txBody>
      </p:sp>
    </p:spTree>
    <p:extLst>
      <p:ext uri="{BB962C8B-B14F-4D97-AF65-F5344CB8AC3E}">
        <p14:creationId xmlns:p14="http://schemas.microsoft.com/office/powerpoint/2010/main" val="21536966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AD500-F3CC-06F1-0AAE-6664CA42BC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97C546C-1D35-46D7-3BFC-45F93C713A4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8B858B-0D5F-1AAF-BEE2-FED06F13F3BA}"/>
              </a:ext>
            </a:extLst>
          </p:cNvPr>
          <p:cNvSpPr>
            <a:spLocks noGrp="1"/>
          </p:cNvSpPr>
          <p:nvPr>
            <p:ph type="dt" sz="half" idx="10"/>
          </p:nvPr>
        </p:nvSpPr>
        <p:spPr/>
        <p:txBody>
          <a:bodyPr/>
          <a:lstStyle/>
          <a:p>
            <a:fld id="{C2F1AAC0-783F-4887-9A7D-37C0443AFD32}" type="datetimeFigureOut">
              <a:rPr lang="fr-FR" smtClean="0"/>
              <a:t>13/04/2023</a:t>
            </a:fld>
            <a:endParaRPr lang="fr-FR"/>
          </a:p>
        </p:txBody>
      </p:sp>
      <p:sp>
        <p:nvSpPr>
          <p:cNvPr id="5" name="Espace réservé du pied de page 4">
            <a:extLst>
              <a:ext uri="{FF2B5EF4-FFF2-40B4-BE49-F238E27FC236}">
                <a16:creationId xmlns:a16="http://schemas.microsoft.com/office/drawing/2014/main" id="{4BD48511-898F-A942-3FBD-5DE8C172C5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094200-29FA-7D2A-7D9A-9B680999874F}"/>
              </a:ext>
            </a:extLst>
          </p:cNvPr>
          <p:cNvSpPr>
            <a:spLocks noGrp="1"/>
          </p:cNvSpPr>
          <p:nvPr>
            <p:ph type="sldNum" sz="quarter" idx="12"/>
          </p:nvPr>
        </p:nvSpPr>
        <p:spPr/>
        <p:txBody>
          <a:bodyPr/>
          <a:lstStyle/>
          <a:p>
            <a:fld id="{7AF21A20-C3D2-4667-A2FD-67C296A8F0DD}" type="slidenum">
              <a:rPr lang="fr-FR" smtClean="0"/>
              <a:t>‹N°›</a:t>
            </a:fld>
            <a:endParaRPr lang="fr-FR"/>
          </a:p>
        </p:txBody>
      </p:sp>
    </p:spTree>
    <p:extLst>
      <p:ext uri="{BB962C8B-B14F-4D97-AF65-F5344CB8AC3E}">
        <p14:creationId xmlns:p14="http://schemas.microsoft.com/office/powerpoint/2010/main" val="3682440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1EF0DA-7AC8-DD54-6E23-80982A4F6D5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179956C-A2A6-0282-CD91-7451E4540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9F846B7-A935-C8D3-C5D5-654DA6B7DEA6}"/>
              </a:ext>
            </a:extLst>
          </p:cNvPr>
          <p:cNvSpPr>
            <a:spLocks noGrp="1"/>
          </p:cNvSpPr>
          <p:nvPr>
            <p:ph type="dt" sz="half" idx="10"/>
          </p:nvPr>
        </p:nvSpPr>
        <p:spPr/>
        <p:txBody>
          <a:bodyPr/>
          <a:lstStyle/>
          <a:p>
            <a:fld id="{C2F1AAC0-783F-4887-9A7D-37C0443AFD32}" type="datetimeFigureOut">
              <a:rPr lang="fr-FR" smtClean="0"/>
              <a:t>13/04/2023</a:t>
            </a:fld>
            <a:endParaRPr lang="fr-FR"/>
          </a:p>
        </p:txBody>
      </p:sp>
      <p:sp>
        <p:nvSpPr>
          <p:cNvPr id="5" name="Espace réservé du pied de page 4">
            <a:extLst>
              <a:ext uri="{FF2B5EF4-FFF2-40B4-BE49-F238E27FC236}">
                <a16:creationId xmlns:a16="http://schemas.microsoft.com/office/drawing/2014/main" id="{8953BD40-48CB-F590-DFCE-2EF3075F2E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DDDF41-A9CC-75F1-12B2-36DEDA80446D}"/>
              </a:ext>
            </a:extLst>
          </p:cNvPr>
          <p:cNvSpPr>
            <a:spLocks noGrp="1"/>
          </p:cNvSpPr>
          <p:nvPr>
            <p:ph type="sldNum" sz="quarter" idx="12"/>
          </p:nvPr>
        </p:nvSpPr>
        <p:spPr/>
        <p:txBody>
          <a:bodyPr/>
          <a:lstStyle/>
          <a:p>
            <a:fld id="{7AF21A20-C3D2-4667-A2FD-67C296A8F0DD}" type="slidenum">
              <a:rPr lang="fr-FR" smtClean="0"/>
              <a:t>‹N°›</a:t>
            </a:fld>
            <a:endParaRPr lang="fr-FR"/>
          </a:p>
        </p:txBody>
      </p:sp>
    </p:spTree>
    <p:extLst>
      <p:ext uri="{BB962C8B-B14F-4D97-AF65-F5344CB8AC3E}">
        <p14:creationId xmlns:p14="http://schemas.microsoft.com/office/powerpoint/2010/main" val="2638150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D6A797-9414-5732-9884-C5FE2115A94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24F80A3-FA12-30EB-F172-4DA5F17E67D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9ED2691-B5D8-F61E-FE8D-EC2B56F38A1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2EE8184-A49E-4CB1-7EAD-2B0998372F98}"/>
              </a:ext>
            </a:extLst>
          </p:cNvPr>
          <p:cNvSpPr>
            <a:spLocks noGrp="1"/>
          </p:cNvSpPr>
          <p:nvPr>
            <p:ph type="dt" sz="half" idx="10"/>
          </p:nvPr>
        </p:nvSpPr>
        <p:spPr/>
        <p:txBody>
          <a:bodyPr/>
          <a:lstStyle/>
          <a:p>
            <a:fld id="{C2F1AAC0-783F-4887-9A7D-37C0443AFD32}" type="datetimeFigureOut">
              <a:rPr lang="fr-FR" smtClean="0"/>
              <a:t>13/04/2023</a:t>
            </a:fld>
            <a:endParaRPr lang="fr-FR"/>
          </a:p>
        </p:txBody>
      </p:sp>
      <p:sp>
        <p:nvSpPr>
          <p:cNvPr id="6" name="Espace réservé du pied de page 5">
            <a:extLst>
              <a:ext uri="{FF2B5EF4-FFF2-40B4-BE49-F238E27FC236}">
                <a16:creationId xmlns:a16="http://schemas.microsoft.com/office/drawing/2014/main" id="{A1C620E1-4CE0-8AEA-BB1D-5B63CF78ED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57A98C-7808-10AC-81C4-BC1714F92629}"/>
              </a:ext>
            </a:extLst>
          </p:cNvPr>
          <p:cNvSpPr>
            <a:spLocks noGrp="1"/>
          </p:cNvSpPr>
          <p:nvPr>
            <p:ph type="sldNum" sz="quarter" idx="12"/>
          </p:nvPr>
        </p:nvSpPr>
        <p:spPr/>
        <p:txBody>
          <a:bodyPr/>
          <a:lstStyle/>
          <a:p>
            <a:fld id="{7AF21A20-C3D2-4667-A2FD-67C296A8F0DD}" type="slidenum">
              <a:rPr lang="fr-FR" smtClean="0"/>
              <a:t>‹N°›</a:t>
            </a:fld>
            <a:endParaRPr lang="fr-FR"/>
          </a:p>
        </p:txBody>
      </p:sp>
    </p:spTree>
    <p:extLst>
      <p:ext uri="{BB962C8B-B14F-4D97-AF65-F5344CB8AC3E}">
        <p14:creationId xmlns:p14="http://schemas.microsoft.com/office/powerpoint/2010/main" val="15392749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FB313-B326-3028-1841-8565E1B51B6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4B3ECD6-D1F1-933A-3022-B13B8278A5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9FF423C-1BF4-C5DC-254B-89CD30B5BBC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6D75D8A-8648-9310-9828-32D614281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BD2C26C-9DCC-C5CF-5515-1A2ED1D2ADB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9F2635A-1AF0-D058-EC00-C22E63B2FD29}"/>
              </a:ext>
            </a:extLst>
          </p:cNvPr>
          <p:cNvSpPr>
            <a:spLocks noGrp="1"/>
          </p:cNvSpPr>
          <p:nvPr>
            <p:ph type="dt" sz="half" idx="10"/>
          </p:nvPr>
        </p:nvSpPr>
        <p:spPr/>
        <p:txBody>
          <a:bodyPr/>
          <a:lstStyle/>
          <a:p>
            <a:fld id="{C2F1AAC0-783F-4887-9A7D-37C0443AFD32}" type="datetimeFigureOut">
              <a:rPr lang="fr-FR" smtClean="0"/>
              <a:t>13/04/2023</a:t>
            </a:fld>
            <a:endParaRPr lang="fr-FR"/>
          </a:p>
        </p:txBody>
      </p:sp>
      <p:sp>
        <p:nvSpPr>
          <p:cNvPr id="8" name="Espace réservé du pied de page 7">
            <a:extLst>
              <a:ext uri="{FF2B5EF4-FFF2-40B4-BE49-F238E27FC236}">
                <a16:creationId xmlns:a16="http://schemas.microsoft.com/office/drawing/2014/main" id="{E1C197BA-8476-1498-325A-174BB2B582D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5C2F622-5F11-AE78-7ACB-AE04AF5D282D}"/>
              </a:ext>
            </a:extLst>
          </p:cNvPr>
          <p:cNvSpPr>
            <a:spLocks noGrp="1"/>
          </p:cNvSpPr>
          <p:nvPr>
            <p:ph type="sldNum" sz="quarter" idx="12"/>
          </p:nvPr>
        </p:nvSpPr>
        <p:spPr/>
        <p:txBody>
          <a:bodyPr/>
          <a:lstStyle/>
          <a:p>
            <a:fld id="{7AF21A20-C3D2-4667-A2FD-67C296A8F0DD}" type="slidenum">
              <a:rPr lang="fr-FR" smtClean="0"/>
              <a:t>‹N°›</a:t>
            </a:fld>
            <a:endParaRPr lang="fr-FR"/>
          </a:p>
        </p:txBody>
      </p:sp>
    </p:spTree>
    <p:extLst>
      <p:ext uri="{BB962C8B-B14F-4D97-AF65-F5344CB8AC3E}">
        <p14:creationId xmlns:p14="http://schemas.microsoft.com/office/powerpoint/2010/main" val="11661684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7FE032-F13D-2E99-4E5A-EE83093B8CC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2E9FD2E-593E-FF13-1135-A478E58D7155}"/>
              </a:ext>
            </a:extLst>
          </p:cNvPr>
          <p:cNvSpPr>
            <a:spLocks noGrp="1"/>
          </p:cNvSpPr>
          <p:nvPr>
            <p:ph type="dt" sz="half" idx="10"/>
          </p:nvPr>
        </p:nvSpPr>
        <p:spPr/>
        <p:txBody>
          <a:bodyPr/>
          <a:lstStyle/>
          <a:p>
            <a:fld id="{C2F1AAC0-783F-4887-9A7D-37C0443AFD32}" type="datetimeFigureOut">
              <a:rPr lang="fr-FR" smtClean="0"/>
              <a:t>13/04/2023</a:t>
            </a:fld>
            <a:endParaRPr lang="fr-FR"/>
          </a:p>
        </p:txBody>
      </p:sp>
      <p:sp>
        <p:nvSpPr>
          <p:cNvPr id="4" name="Espace réservé du pied de page 3">
            <a:extLst>
              <a:ext uri="{FF2B5EF4-FFF2-40B4-BE49-F238E27FC236}">
                <a16:creationId xmlns:a16="http://schemas.microsoft.com/office/drawing/2014/main" id="{D5E98975-83C8-2F91-00E6-EAE0488F83F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107D2F6-DC39-31AA-562B-C2AB6BFE1B94}"/>
              </a:ext>
            </a:extLst>
          </p:cNvPr>
          <p:cNvSpPr>
            <a:spLocks noGrp="1"/>
          </p:cNvSpPr>
          <p:nvPr>
            <p:ph type="sldNum" sz="quarter" idx="12"/>
          </p:nvPr>
        </p:nvSpPr>
        <p:spPr/>
        <p:txBody>
          <a:bodyPr/>
          <a:lstStyle/>
          <a:p>
            <a:fld id="{7AF21A20-C3D2-4667-A2FD-67C296A8F0DD}" type="slidenum">
              <a:rPr lang="fr-FR" smtClean="0"/>
              <a:t>‹N°›</a:t>
            </a:fld>
            <a:endParaRPr lang="fr-FR"/>
          </a:p>
        </p:txBody>
      </p:sp>
    </p:spTree>
    <p:extLst>
      <p:ext uri="{BB962C8B-B14F-4D97-AF65-F5344CB8AC3E}">
        <p14:creationId xmlns:p14="http://schemas.microsoft.com/office/powerpoint/2010/main" val="380881039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56AC1F3-C630-0D64-BC8C-18837086F248}"/>
              </a:ext>
            </a:extLst>
          </p:cNvPr>
          <p:cNvSpPr>
            <a:spLocks noGrp="1"/>
          </p:cNvSpPr>
          <p:nvPr>
            <p:ph type="dt" sz="half" idx="10"/>
          </p:nvPr>
        </p:nvSpPr>
        <p:spPr/>
        <p:txBody>
          <a:bodyPr/>
          <a:lstStyle/>
          <a:p>
            <a:fld id="{C2F1AAC0-783F-4887-9A7D-37C0443AFD32}" type="datetimeFigureOut">
              <a:rPr lang="fr-FR" smtClean="0"/>
              <a:t>13/04/2023</a:t>
            </a:fld>
            <a:endParaRPr lang="fr-FR"/>
          </a:p>
        </p:txBody>
      </p:sp>
      <p:sp>
        <p:nvSpPr>
          <p:cNvPr id="3" name="Espace réservé du pied de page 2">
            <a:extLst>
              <a:ext uri="{FF2B5EF4-FFF2-40B4-BE49-F238E27FC236}">
                <a16:creationId xmlns:a16="http://schemas.microsoft.com/office/drawing/2014/main" id="{EEA98532-CAE0-3163-468C-B03F62EC456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FBCA74B-F3DF-48BD-94E7-74C49E76ACE4}"/>
              </a:ext>
            </a:extLst>
          </p:cNvPr>
          <p:cNvSpPr>
            <a:spLocks noGrp="1"/>
          </p:cNvSpPr>
          <p:nvPr>
            <p:ph type="sldNum" sz="quarter" idx="12"/>
          </p:nvPr>
        </p:nvSpPr>
        <p:spPr/>
        <p:txBody>
          <a:bodyPr/>
          <a:lstStyle/>
          <a:p>
            <a:fld id="{7AF21A20-C3D2-4667-A2FD-67C296A8F0DD}" type="slidenum">
              <a:rPr lang="fr-FR" smtClean="0"/>
              <a:t>‹N°›</a:t>
            </a:fld>
            <a:endParaRPr lang="fr-FR"/>
          </a:p>
        </p:txBody>
      </p:sp>
    </p:spTree>
    <p:extLst>
      <p:ext uri="{BB962C8B-B14F-4D97-AF65-F5344CB8AC3E}">
        <p14:creationId xmlns:p14="http://schemas.microsoft.com/office/powerpoint/2010/main" val="17437054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B89A46-0A78-6C28-F1E0-D909A2E7D8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974D81A-5260-19B8-30F7-E5218DC76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3EBEFDF-972D-DBB4-DAA1-1F30297D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9FAF44B-0C16-599C-1A05-9377D718C84F}"/>
              </a:ext>
            </a:extLst>
          </p:cNvPr>
          <p:cNvSpPr>
            <a:spLocks noGrp="1"/>
          </p:cNvSpPr>
          <p:nvPr>
            <p:ph type="dt" sz="half" idx="10"/>
          </p:nvPr>
        </p:nvSpPr>
        <p:spPr/>
        <p:txBody>
          <a:bodyPr/>
          <a:lstStyle/>
          <a:p>
            <a:fld id="{C2F1AAC0-783F-4887-9A7D-37C0443AFD32}" type="datetimeFigureOut">
              <a:rPr lang="fr-FR" smtClean="0"/>
              <a:t>13/04/2023</a:t>
            </a:fld>
            <a:endParaRPr lang="fr-FR"/>
          </a:p>
        </p:txBody>
      </p:sp>
      <p:sp>
        <p:nvSpPr>
          <p:cNvPr id="6" name="Espace réservé du pied de page 5">
            <a:extLst>
              <a:ext uri="{FF2B5EF4-FFF2-40B4-BE49-F238E27FC236}">
                <a16:creationId xmlns:a16="http://schemas.microsoft.com/office/drawing/2014/main" id="{F48D2807-17DB-943D-80B5-19F6349B3A5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341789-BD41-594E-E437-2969887F6FAC}"/>
              </a:ext>
            </a:extLst>
          </p:cNvPr>
          <p:cNvSpPr>
            <a:spLocks noGrp="1"/>
          </p:cNvSpPr>
          <p:nvPr>
            <p:ph type="sldNum" sz="quarter" idx="12"/>
          </p:nvPr>
        </p:nvSpPr>
        <p:spPr/>
        <p:txBody>
          <a:bodyPr/>
          <a:lstStyle/>
          <a:p>
            <a:fld id="{7AF21A20-C3D2-4667-A2FD-67C296A8F0DD}" type="slidenum">
              <a:rPr lang="fr-FR" smtClean="0"/>
              <a:t>‹N°›</a:t>
            </a:fld>
            <a:endParaRPr lang="fr-FR"/>
          </a:p>
        </p:txBody>
      </p:sp>
    </p:spTree>
    <p:extLst>
      <p:ext uri="{BB962C8B-B14F-4D97-AF65-F5344CB8AC3E}">
        <p14:creationId xmlns:p14="http://schemas.microsoft.com/office/powerpoint/2010/main" val="307451590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A94D2-150D-6EF8-DCE1-B047F742E3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C6D6CAA-5198-4E9F-C1CF-D6CA0E4E6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B3D9825-F73C-159B-4307-4E2F38FC9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B4ADB9F-D6D5-0E99-8853-3B32468EB451}"/>
              </a:ext>
            </a:extLst>
          </p:cNvPr>
          <p:cNvSpPr>
            <a:spLocks noGrp="1"/>
          </p:cNvSpPr>
          <p:nvPr>
            <p:ph type="dt" sz="half" idx="10"/>
          </p:nvPr>
        </p:nvSpPr>
        <p:spPr/>
        <p:txBody>
          <a:bodyPr/>
          <a:lstStyle/>
          <a:p>
            <a:fld id="{C2F1AAC0-783F-4887-9A7D-37C0443AFD32}" type="datetimeFigureOut">
              <a:rPr lang="fr-FR" smtClean="0"/>
              <a:t>13/04/2023</a:t>
            </a:fld>
            <a:endParaRPr lang="fr-FR"/>
          </a:p>
        </p:txBody>
      </p:sp>
      <p:sp>
        <p:nvSpPr>
          <p:cNvPr id="6" name="Espace réservé du pied de page 5">
            <a:extLst>
              <a:ext uri="{FF2B5EF4-FFF2-40B4-BE49-F238E27FC236}">
                <a16:creationId xmlns:a16="http://schemas.microsoft.com/office/drawing/2014/main" id="{E73C3C21-8228-7DB2-FDE5-8DE5A3FED0F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6BADF01-CDF3-9494-963F-147C215E7677}"/>
              </a:ext>
            </a:extLst>
          </p:cNvPr>
          <p:cNvSpPr>
            <a:spLocks noGrp="1"/>
          </p:cNvSpPr>
          <p:nvPr>
            <p:ph type="sldNum" sz="quarter" idx="12"/>
          </p:nvPr>
        </p:nvSpPr>
        <p:spPr/>
        <p:txBody>
          <a:bodyPr/>
          <a:lstStyle/>
          <a:p>
            <a:fld id="{7AF21A20-C3D2-4667-A2FD-67C296A8F0DD}" type="slidenum">
              <a:rPr lang="fr-FR" smtClean="0"/>
              <a:t>‹N°›</a:t>
            </a:fld>
            <a:endParaRPr lang="fr-FR"/>
          </a:p>
        </p:txBody>
      </p:sp>
    </p:spTree>
    <p:extLst>
      <p:ext uri="{BB962C8B-B14F-4D97-AF65-F5344CB8AC3E}">
        <p14:creationId xmlns:p14="http://schemas.microsoft.com/office/powerpoint/2010/main" val="11933940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5912B86-3769-6287-FDE5-5B3D6F6C43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AF82761-B992-B260-3E03-AA7FA1AC00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E68715-B3AB-AE2F-ED88-BAEC045CE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1AAC0-783F-4887-9A7D-37C0443AFD32}" type="datetimeFigureOut">
              <a:rPr lang="fr-FR" smtClean="0"/>
              <a:t>13/04/2023</a:t>
            </a:fld>
            <a:endParaRPr lang="fr-FR"/>
          </a:p>
        </p:txBody>
      </p:sp>
      <p:sp>
        <p:nvSpPr>
          <p:cNvPr id="5" name="Espace réservé du pied de page 4">
            <a:extLst>
              <a:ext uri="{FF2B5EF4-FFF2-40B4-BE49-F238E27FC236}">
                <a16:creationId xmlns:a16="http://schemas.microsoft.com/office/drawing/2014/main" id="{451B2B61-EB3E-0156-23EB-E50D2B74B4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112E5F9-F51A-DABA-B124-F3DCD9BFB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21A20-C3D2-4667-A2FD-67C296A8F0DD}" type="slidenum">
              <a:rPr lang="fr-FR" smtClean="0"/>
              <a:t>‹N°›</a:t>
            </a:fld>
            <a:endParaRPr lang="fr-FR"/>
          </a:p>
        </p:txBody>
      </p:sp>
    </p:spTree>
    <p:extLst>
      <p:ext uri="{BB962C8B-B14F-4D97-AF65-F5344CB8AC3E}">
        <p14:creationId xmlns:p14="http://schemas.microsoft.com/office/powerpoint/2010/main" val="3744529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A079AE7-EBC6-0E93-A1E4-BB179A889D44}"/>
              </a:ext>
            </a:extLst>
          </p:cNvPr>
          <p:cNvPicPr>
            <a:picLocks noChangeAspect="1"/>
          </p:cNvPicPr>
          <p:nvPr/>
        </p:nvPicPr>
        <p:blipFill>
          <a:blip r:embed="rId2"/>
          <a:stretch>
            <a:fillRect/>
          </a:stretch>
        </p:blipFill>
        <p:spPr>
          <a:xfrm>
            <a:off x="8734458" y="3185998"/>
            <a:ext cx="3381342" cy="3672002"/>
          </a:xfrm>
          <a:prstGeom prst="rect">
            <a:avLst/>
          </a:prstGeom>
        </p:spPr>
      </p:pic>
      <p:sp>
        <p:nvSpPr>
          <p:cNvPr id="4" name="ZoneTexte 3">
            <a:extLst>
              <a:ext uri="{FF2B5EF4-FFF2-40B4-BE49-F238E27FC236}">
                <a16:creationId xmlns:a16="http://schemas.microsoft.com/office/drawing/2014/main" id="{CCDD384E-CA47-3A50-6CF5-054C5E44724C}"/>
              </a:ext>
            </a:extLst>
          </p:cNvPr>
          <p:cNvSpPr txBox="1"/>
          <p:nvPr/>
        </p:nvSpPr>
        <p:spPr>
          <a:xfrm>
            <a:off x="0" y="42733"/>
            <a:ext cx="12192000" cy="6253571"/>
          </a:xfrm>
          <a:prstGeom prst="rect">
            <a:avLst/>
          </a:prstGeom>
          <a:noFill/>
        </p:spPr>
        <p:txBody>
          <a:bodyPr wrap="square" rtlCol="0">
            <a:spAutoFit/>
          </a:bodyPr>
          <a:lstStyle/>
          <a:p>
            <a:pPr algn="ctr">
              <a:lnSpc>
                <a:spcPct val="107000"/>
              </a:lnSpc>
              <a:spcAft>
                <a:spcPts val="800"/>
              </a:spcAft>
            </a:pPr>
            <a:r>
              <a:rPr lang="fr-FR" sz="4400" b="1" dirty="0">
                <a:effectLst/>
                <a:latin typeface="Calibri" panose="020F0502020204030204" pitchFamily="34" charset="0"/>
                <a:ea typeface="Calibri" panose="020F0502020204030204" pitchFamily="34" charset="0"/>
                <a:cs typeface="Times New Roman" panose="02020603050405020304" pitchFamily="18" charset="0"/>
              </a:rPr>
              <a:t>Questions à choix multiple sur le cannabis</a:t>
            </a:r>
            <a:endParaRPr lang="fr-FR" sz="4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Utilisées pour la présentation d’informations majeures sur cette drogue</a:t>
            </a: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Par les membres du CNPERT</a:t>
            </a:r>
          </a:p>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Conseil d’Administration du </a:t>
            </a:r>
          </a:p>
          <a:p>
            <a:pPr algn="ctr">
              <a:lnSpc>
                <a:spcPct val="107000"/>
              </a:lnSpc>
              <a:spcAft>
                <a:spcPts val="800"/>
              </a:spcAft>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t>
            </a:r>
            <a:r>
              <a:rPr lang="fr-FR" sz="1800" dirty="0">
                <a:effectLst/>
                <a:latin typeface="Calibri" panose="020F0502020204030204" pitchFamily="34" charset="0"/>
                <a:ea typeface="Calibri" panose="020F0502020204030204" pitchFamily="34" charset="0"/>
                <a:cs typeface="Times New Roman" panose="02020603050405020304" pitchFamily="18" charset="0"/>
              </a:rPr>
              <a:t>entre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t>
            </a:r>
            <a:r>
              <a:rPr lang="fr-FR" sz="1800" dirty="0">
                <a:effectLst/>
                <a:latin typeface="Calibri" panose="020F0502020204030204" pitchFamily="34" charset="0"/>
                <a:ea typeface="Calibri" panose="020F0502020204030204" pitchFamily="34" charset="0"/>
                <a:cs typeface="Times New Roman" panose="02020603050405020304" pitchFamily="18" charset="0"/>
              </a:rPr>
              <a:t>ational de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t>
            </a:r>
            <a:r>
              <a:rPr lang="fr-FR" sz="1800" dirty="0">
                <a:effectLst/>
                <a:latin typeface="Calibri" panose="020F0502020204030204" pitchFamily="34" charset="0"/>
                <a:ea typeface="Calibri" panose="020F0502020204030204" pitchFamily="34" charset="0"/>
                <a:cs typeface="Times New Roman" panose="02020603050405020304" pitchFamily="18" charset="0"/>
              </a:rPr>
              <a:t>révention d’</a:t>
            </a: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a:t>
            </a:r>
            <a:r>
              <a:rPr lang="fr-FR" sz="1800" dirty="0">
                <a:effectLst/>
                <a:latin typeface="Calibri" panose="020F0502020204030204" pitchFamily="34" charset="0"/>
                <a:ea typeface="Calibri" panose="020F0502020204030204" pitchFamily="34" charset="0"/>
                <a:cs typeface="Times New Roman" panose="02020603050405020304" pitchFamily="18" charset="0"/>
              </a:rPr>
              <a:t>tudes et de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t>
            </a:r>
            <a:r>
              <a:rPr lang="fr-FR" sz="1800" dirty="0">
                <a:effectLst/>
                <a:latin typeface="Calibri" panose="020F0502020204030204" pitchFamily="34" charset="0"/>
                <a:ea typeface="Calibri" panose="020F0502020204030204" pitchFamily="34" charset="0"/>
                <a:cs typeface="Times New Roman" panose="02020603050405020304" pitchFamily="18" charset="0"/>
              </a:rPr>
              <a:t>echerches sur </a:t>
            </a:r>
            <a:r>
              <a:rPr lang="fr-FR" sz="1800">
                <a:effectLst/>
                <a:latin typeface="Calibri" panose="020F0502020204030204" pitchFamily="34" charset="0"/>
                <a:ea typeface="Calibri" panose="020F0502020204030204" pitchFamily="34" charset="0"/>
                <a:cs typeface="Times New Roman" panose="02020603050405020304" pitchFamily="18" charset="0"/>
              </a:rPr>
              <a:t>les </a:t>
            </a:r>
            <a:r>
              <a:rPr lang="fr-F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a:t>
            </a:r>
            <a:r>
              <a:rPr lang="fr-FR" sz="1800">
                <a:effectLst/>
                <a:latin typeface="Calibri" panose="020F0502020204030204" pitchFamily="34" charset="0"/>
                <a:ea typeface="Calibri" panose="020F0502020204030204" pitchFamily="34" charset="0"/>
                <a:cs typeface="Times New Roman" panose="02020603050405020304" pitchFamily="18" charset="0"/>
              </a:rPr>
              <a:t>oxicomanies</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Mr. J.-P. Bruneau, Pr. A. Coquerel, </a:t>
            </a:r>
          </a:p>
          <a:p>
            <a:pPr algn="ct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Pr. J. Costentin,  Me A. de Bézenac, </a:t>
            </a:r>
          </a:p>
          <a:p>
            <a:pPr algn="ct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Dr. A.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Demas</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Pr. J.-P. Giroud, </a:t>
            </a:r>
          </a:p>
          <a:p>
            <a:pPr algn="ct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Pr.  C. Giudicelli, Pr. J.-P. Goullé,  </a:t>
            </a:r>
          </a:p>
          <a:p>
            <a:pPr algn="ct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Mme V.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Gustin</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Mr. Y.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Kerautret</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Frère E.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Legrelle</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Pr C.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Matuchansky</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Mme la Pr. F. Morel,  Pr. B. Proust,  </a:t>
            </a:r>
          </a:p>
          <a:p>
            <a:pPr algn="ct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Pr J.-P. Tillement,</a:t>
            </a:r>
          </a:p>
        </p:txBody>
      </p:sp>
      <p:pic>
        <p:nvPicPr>
          <p:cNvPr id="8" name="Image 7">
            <a:extLst>
              <a:ext uri="{FF2B5EF4-FFF2-40B4-BE49-F238E27FC236}">
                <a16:creationId xmlns:a16="http://schemas.microsoft.com/office/drawing/2014/main" id="{F84CAE09-9144-CD05-807F-132755AE408B}"/>
              </a:ext>
            </a:extLst>
          </p:cNvPr>
          <p:cNvPicPr>
            <a:picLocks noChangeAspect="1"/>
          </p:cNvPicPr>
          <p:nvPr/>
        </p:nvPicPr>
        <p:blipFill>
          <a:blip r:embed="rId2"/>
          <a:stretch>
            <a:fillRect/>
          </a:stretch>
        </p:blipFill>
        <p:spPr>
          <a:xfrm>
            <a:off x="299968" y="3185998"/>
            <a:ext cx="3381342" cy="3672002"/>
          </a:xfrm>
          <a:prstGeom prst="rect">
            <a:avLst/>
          </a:prstGeom>
        </p:spPr>
      </p:pic>
      <p:sp>
        <p:nvSpPr>
          <p:cNvPr id="10" name="ZoneTexte 9">
            <a:extLst>
              <a:ext uri="{FF2B5EF4-FFF2-40B4-BE49-F238E27FC236}">
                <a16:creationId xmlns:a16="http://schemas.microsoft.com/office/drawing/2014/main" id="{134DEC61-F320-C19B-3174-8A1B6CF275F5}"/>
              </a:ext>
            </a:extLst>
          </p:cNvPr>
          <p:cNvSpPr txBox="1"/>
          <p:nvPr/>
        </p:nvSpPr>
        <p:spPr>
          <a:xfrm>
            <a:off x="0" y="6439410"/>
            <a:ext cx="12192000" cy="369332"/>
          </a:xfrm>
          <a:prstGeom prst="rect">
            <a:avLst/>
          </a:prstGeom>
          <a:noFill/>
        </p:spPr>
        <p:txBody>
          <a:bodyPr wrap="square">
            <a:spAutoFit/>
          </a:bodyPr>
          <a:lstStyle/>
          <a:p>
            <a:pPr algn="ctr"/>
            <a:r>
              <a:rPr lang="fr-FR" b="1" i="1" dirty="0">
                <a:solidFill>
                  <a:srgbClr val="222222"/>
                </a:solidFill>
                <a:effectLst/>
                <a:latin typeface="Arial" panose="020B0604020202020204" pitchFamily="34" charset="0"/>
              </a:rPr>
              <a:t>Présentation aimablement réalisée par monsieur Guy Millant</a:t>
            </a:r>
            <a:endParaRPr lang="fr-FR" b="1" i="1" dirty="0"/>
          </a:p>
        </p:txBody>
      </p:sp>
    </p:spTree>
    <p:extLst>
      <p:ext uri="{BB962C8B-B14F-4D97-AF65-F5344CB8AC3E}">
        <p14:creationId xmlns:p14="http://schemas.microsoft.com/office/powerpoint/2010/main" val="4380021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76199" y="76200"/>
            <a:ext cx="6096000" cy="642397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76200"/>
            <a:ext cx="5769428" cy="642397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CF91E89-8F9D-F3D3-2FC8-DE82D75B53A7}"/>
              </a:ext>
            </a:extLst>
          </p:cNvPr>
          <p:cNvSpPr txBox="1"/>
          <p:nvPr/>
        </p:nvSpPr>
        <p:spPr>
          <a:xfrm>
            <a:off x="174116" y="76200"/>
            <a:ext cx="5921883" cy="6218267"/>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6° S’agissant du trafic du cannabis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dirty="0">
                <a:latin typeface="Calibri" panose="020F0502020204030204" pitchFamily="34" charset="0"/>
                <a:ea typeface="Calibri" panose="020F0502020204030204" pitchFamily="34" charset="0"/>
                <a:cs typeface="Times New Roman" panose="02020603050405020304" pitchFamily="18" charset="0"/>
              </a:rPr>
              <a:t>Ce peut être, encore très minoritaire, la</a:t>
            </a:r>
            <a:r>
              <a:rPr lang="fr-FR" sz="1800" dirty="0">
                <a:effectLst/>
                <a:latin typeface="Calibri" panose="020F0502020204030204" pitchFamily="34" charset="0"/>
                <a:ea typeface="Calibri" panose="020F0502020204030204" pitchFamily="34" charset="0"/>
                <a:cs typeface="Times New Roman" panose="02020603050405020304" pitchFamily="18" charset="0"/>
              </a:rPr>
              <a:t> pratique de l’auto culture, qui est surtout à l’usage personnel des contrevenants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haschisch et la marijuana ont essentiellement  pour origine le Maroc (région du Rif)</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cannabis transite par l’Espagne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est produit par des milliers de paysans du Rif </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Ces paysans  vendent leur production à quelques centaines de « gros bonnets »</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trafic mobilise en France de l’ordre de 230.000 dealers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dealers s’adjoignent les services de guetteurs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choufs</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mj-lt"/>
              <a:buAutoNum type="alphaUcPeriod"/>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Ce trafic utilise pour le transport : avions de tourisme, bateaux, canoës, automobiles dont certaines ultra rapides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(Go fast</a:t>
            </a:r>
            <a:r>
              <a:rPr lang="fr-FR" sz="1800" dirty="0">
                <a:effectLst/>
                <a:latin typeface="Calibri" panose="020F0502020204030204" pitchFamily="34" charset="0"/>
                <a:ea typeface="Calibri" panose="020F0502020204030204" pitchFamily="34" charset="0"/>
                <a:cs typeface="Times New Roman" panose="02020603050405020304" pitchFamily="18" charset="0"/>
              </a:rPr>
              <a:t>), camions et même caravanes… de retraités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BE323749-0C3A-FADF-A42F-AD7D81FB49C3}"/>
              </a:ext>
            </a:extLst>
          </p:cNvPr>
          <p:cNvSpPr txBox="1"/>
          <p:nvPr/>
        </p:nvSpPr>
        <p:spPr>
          <a:xfrm>
            <a:off x="6455229" y="76200"/>
            <a:ext cx="5617028" cy="5907925"/>
          </a:xfrm>
          <a:prstGeom prst="rect">
            <a:avLst/>
          </a:prstGeom>
          <a:noFill/>
        </p:spPr>
        <p:txBody>
          <a:bodyPr wrap="square">
            <a:spAutoFit/>
          </a:bodyPr>
          <a:lstStyle/>
          <a:p>
            <a:pPr indent="90170" algn="ctr">
              <a:lnSpc>
                <a:spcPct val="107000"/>
              </a:lnSpc>
              <a:spcAft>
                <a:spcPts val="800"/>
              </a:spcAft>
            </a:pPr>
            <a:r>
              <a:rPr lang="fr-FR"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6°) Toutes ces propositions sont vraies</a:t>
            </a:r>
          </a:p>
          <a:p>
            <a:pPr indent="90170" algn="ctr">
              <a:lnSpc>
                <a:spcPct val="107000"/>
              </a:lnSpc>
              <a:spcAft>
                <a:spcPts val="800"/>
              </a:spcAft>
            </a:pPr>
            <a:endParaRPr lang="fr-FR"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Alors que la culture du cannabis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est</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officiellement interdite au Maroc, elle est pratiquée sur plus de 70.000 hectares. </a:t>
            </a:r>
          </a:p>
          <a:p>
            <a:pPr indent="449580">
              <a:lnSpc>
                <a:spcPct val="107000"/>
              </a:lnSpc>
              <a:spcAft>
                <a:spcPts val="800"/>
              </a:spcAft>
            </a:pP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Les crédits affectés par l’U.E. pour faciliter la reconversion de ces surfaces agricoles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à</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d’autres cultures. Ils ont surtout servis pour pratiquer une irrigation,  qui permet d’augmenter le nombre de pieds de cannabis au mètre carré, privilégiant des cultivars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produisant des taux élevés</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de THC et qui requièrent beaucoup d’eau.</a:t>
            </a:r>
          </a:p>
          <a:p>
            <a:pPr indent="449580">
              <a:lnSpc>
                <a:spcPct val="107000"/>
              </a:lnSpc>
              <a:spcAft>
                <a:spcPts val="800"/>
              </a:spcAft>
            </a:pP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9017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L ‘actualité porte enfin à la connaissance des citoyens ce que sont devenues certaines villes ou cités gangrénées par le trafic du cannabis (Marseille, Sevran…). </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8048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21157" y="0"/>
            <a:ext cx="6051042" cy="650017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0"/>
            <a:ext cx="5768014" cy="650017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DF4D53BC-C32C-4973-4237-436535BFD577}"/>
              </a:ext>
            </a:extLst>
          </p:cNvPr>
          <p:cNvSpPr txBox="1"/>
          <p:nvPr/>
        </p:nvSpPr>
        <p:spPr>
          <a:xfrm>
            <a:off x="130628" y="129223"/>
            <a:ext cx="6172198" cy="5330242"/>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7° S’agissant des pays producteur de cannabis</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  a t’il parmi  les nations suivantes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certaines qui ne le sont pas ?</a:t>
            </a:r>
          </a:p>
          <a:p>
            <a:pPr algn="ctr">
              <a:lnSpc>
                <a:spcPct val="107000"/>
              </a:lnSpc>
              <a:spcAft>
                <a:spcPts val="800"/>
              </a:spcAft>
            </a:pPr>
            <a:endPar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Afghanistan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Albanie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Canada</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Colombie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Certains Etats des U.S.A., Californie, Colorado..</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Jamaïque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Maroc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Liban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Mexique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Nigéria</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Pays-Bas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3D530E2B-DE5C-1812-2F89-751405CF08F6}"/>
              </a:ext>
            </a:extLst>
          </p:cNvPr>
          <p:cNvPicPr>
            <a:picLocks noChangeAspect="1"/>
          </p:cNvPicPr>
          <p:nvPr/>
        </p:nvPicPr>
        <p:blipFill>
          <a:blip r:embed="rId2"/>
          <a:stretch>
            <a:fillRect/>
          </a:stretch>
        </p:blipFill>
        <p:spPr>
          <a:xfrm>
            <a:off x="6423980" y="3030733"/>
            <a:ext cx="5646863" cy="3325868"/>
          </a:xfrm>
          <a:prstGeom prst="rect">
            <a:avLst/>
          </a:prstGeom>
        </p:spPr>
      </p:pic>
      <p:sp>
        <p:nvSpPr>
          <p:cNvPr id="7" name="ZoneTexte 6">
            <a:extLst>
              <a:ext uri="{FF2B5EF4-FFF2-40B4-BE49-F238E27FC236}">
                <a16:creationId xmlns:a16="http://schemas.microsoft.com/office/drawing/2014/main" id="{FE3C45B6-7A8B-4D79-4132-0C0F3E530F84}"/>
              </a:ext>
            </a:extLst>
          </p:cNvPr>
          <p:cNvSpPr txBox="1"/>
          <p:nvPr/>
        </p:nvSpPr>
        <p:spPr>
          <a:xfrm>
            <a:off x="6302827" y="129223"/>
            <a:ext cx="5889171" cy="2757934"/>
          </a:xfrm>
          <a:prstGeom prst="rect">
            <a:avLst/>
          </a:prstGeom>
          <a:noFill/>
        </p:spPr>
        <p:txBody>
          <a:bodyPr wrap="square">
            <a:spAutoFit/>
          </a:bodyPr>
          <a:lstStyle/>
          <a:p>
            <a:pPr algn="ctr">
              <a:lnSpc>
                <a:spcPct val="107000"/>
              </a:lnSpc>
              <a:spcAft>
                <a:spcPts val="800"/>
              </a:spcAft>
            </a:pPr>
            <a:r>
              <a:rPr lang="fr-FR"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7° Toutes les propositions sont vraies</a:t>
            </a:r>
            <a:endParaRPr lang="fr-FR" sz="24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En France, près de 90% de la marijuana et du haschisch proviennent du Maroc.</a:t>
            </a:r>
          </a:p>
          <a:p>
            <a:pPr indent="449580">
              <a:lnSpc>
                <a:spcPct val="107000"/>
              </a:lnSpc>
              <a:spcAft>
                <a:spcPts val="800"/>
              </a:spcAft>
            </a:pP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La légalisation du cannabis dans certaines Nations stimule sa production nationale qui, s’amplifiant, ne tarde pas à dépasser la consommation,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les rendant </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alors exportatrices (Californie, Colorado, Canada…</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699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52399" y="65314"/>
            <a:ext cx="6019800" cy="643486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65314"/>
            <a:ext cx="5812971" cy="643486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34A7922D-536C-D1F9-66E8-31D237107BE9}"/>
              </a:ext>
            </a:extLst>
          </p:cNvPr>
          <p:cNvSpPr txBox="1"/>
          <p:nvPr/>
        </p:nvSpPr>
        <p:spPr>
          <a:xfrm>
            <a:off x="76200" y="0"/>
            <a:ext cx="6019800" cy="6621043"/>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8° S’agissant des différentes modalités </a:t>
            </a:r>
          </a:p>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de consommation du cannabis </a:t>
            </a: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 en a t’il d’inexactes ?</a:t>
            </a:r>
            <a:endPar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joints </a:t>
            </a:r>
            <a:r>
              <a:rPr lang="fr-FR" sz="1800" dirty="0">
                <a:effectLst/>
                <a:latin typeface="Calibri" panose="020F0502020204030204" pitchFamily="34" charset="0"/>
                <a:ea typeface="Calibri" panose="020F0502020204030204" pitchFamily="34" charset="0"/>
                <a:cs typeface="Times New Roman" panose="02020603050405020304" pitchFamily="18" charset="0"/>
              </a:rPr>
              <a:t>» sont  des cigarettes obtenues en mélangeant de la résine de cannabis / haschisch à du  tabac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pétards</a:t>
            </a:r>
            <a:r>
              <a:rPr lang="fr-FR" sz="1800" dirty="0">
                <a:effectLst/>
                <a:latin typeface="Calibri" panose="020F0502020204030204" pitchFamily="34" charset="0"/>
                <a:ea typeface="Calibri" panose="020F0502020204030204" pitchFamily="34" charset="0"/>
                <a:cs typeface="Times New Roman" panose="02020603050405020304" pitchFamily="18" charset="0"/>
              </a:rPr>
              <a:t> » sont des cigarettes grossières obtenues en roulant de la marijuana  (« herbe » « beuh » fleurs et  feuilles, du cannabis) dans des feuilles de papier à cigarette  de grand format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dirty="0">
                <a:latin typeface="Calibri" panose="020F0502020204030204" pitchFamily="34" charset="0"/>
                <a:ea typeface="Calibri" panose="020F0502020204030204" pitchFamily="34" charset="0"/>
                <a:cs typeface="Times New Roman" panose="02020603050405020304" pitchFamily="18" charset="0"/>
              </a:rPr>
              <a:t>Par dépôt</a:t>
            </a:r>
            <a:r>
              <a:rPr lang="fr-FR" sz="1800" dirty="0">
                <a:effectLst/>
                <a:latin typeface="Calibri" panose="020F0502020204030204" pitchFamily="34" charset="0"/>
                <a:ea typeface="Calibri" panose="020F0502020204030204" pitchFamily="34" charset="0"/>
                <a:cs typeface="Times New Roman" panose="02020603050405020304" pitchFamily="18" charset="0"/>
              </a:rPr>
              <a:t> d’« l’huile de cannabis »  sur une cigarette de tabac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dirty="0">
                <a:latin typeface="Calibri" panose="020F0502020204030204" pitchFamily="34" charset="0"/>
                <a:ea typeface="Calibri" panose="020F0502020204030204" pitchFamily="34" charset="0"/>
                <a:cs typeface="Times New Roman" panose="02020603050405020304" pitchFamily="18" charset="0"/>
              </a:rPr>
              <a:t>Par cuisson</a:t>
            </a:r>
            <a:r>
              <a:rPr lang="fr-FR" sz="1800" dirty="0">
                <a:effectLst/>
                <a:latin typeface="Calibri" panose="020F0502020204030204" pitchFamily="34" charset="0"/>
                <a:ea typeface="Calibri" panose="020F0502020204030204" pitchFamily="34" charset="0"/>
                <a:cs typeface="Times New Roman" panose="02020603050405020304" pitchFamily="18" charset="0"/>
              </a:rPr>
              <a:t> du cannabis avec un corps gras (huile, beurre) qui, se chargeant  de THC,  sera incorporé à des pâtisseries orientales, ou autres «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space</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cakes </a:t>
            </a:r>
            <a:r>
              <a:rPr lang="fr-FR" sz="1800" dirty="0">
                <a:effectLst/>
                <a:latin typeface="Calibri" panose="020F0502020204030204" pitchFamily="34" charset="0"/>
                <a:ea typeface="Calibri" panose="020F0502020204030204" pitchFamily="34" charset="0"/>
                <a:cs typeface="Times New Roman" panose="02020603050405020304" pitchFamily="18" charset="0"/>
              </a:rPr>
              <a:t>», ainsi que dans le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dawamesk</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dirty="0">
                <a:latin typeface="Calibri" panose="020F0502020204030204" pitchFamily="34" charset="0"/>
                <a:ea typeface="Calibri" panose="020F0502020204030204" pitchFamily="34" charset="0"/>
                <a:cs typeface="Times New Roman" panose="02020603050405020304" pitchFamily="18" charset="0"/>
              </a:rPr>
              <a:t>Par</a:t>
            </a:r>
            <a:r>
              <a:rPr lang="fr-FR" sz="1800" dirty="0">
                <a:effectLst/>
                <a:latin typeface="Calibri" panose="020F0502020204030204" pitchFamily="34" charset="0"/>
                <a:ea typeface="Calibri" panose="020F0502020204030204" pitchFamily="34" charset="0"/>
                <a:cs typeface="Times New Roman" panose="02020603050405020304" pitchFamily="18" charset="0"/>
              </a:rPr>
              <a:t> détournement </a:t>
            </a:r>
            <a:r>
              <a:rPr lang="fr-FR" dirty="0">
                <a:latin typeface="Calibri" panose="020F0502020204030204" pitchFamily="34" charset="0"/>
                <a:ea typeface="Calibri" panose="020F0502020204030204" pitchFamily="34" charset="0"/>
                <a:cs typeface="Times New Roman" panose="02020603050405020304" pitchFamily="18" charset="0"/>
              </a:rPr>
              <a:t>d</a:t>
            </a:r>
            <a:r>
              <a:rPr lang="fr-FR" sz="1800" dirty="0">
                <a:effectLst/>
                <a:latin typeface="Calibri" panose="020F0502020204030204" pitchFamily="34" charset="0"/>
                <a:ea typeface="Calibri" panose="020F0502020204030204" pitchFamily="34" charset="0"/>
                <a:cs typeface="Times New Roman" panose="02020603050405020304" pitchFamily="18" charset="0"/>
              </a:rPr>
              <a:t>es cigarettes électroniques </a:t>
            </a:r>
            <a:r>
              <a:rPr lang="fr-FR" dirty="0">
                <a:latin typeface="Calibri" panose="020F0502020204030204" pitchFamily="34" charset="0"/>
                <a:ea typeface="Calibri" panose="020F0502020204030204" pitchFamily="34" charset="0"/>
                <a:cs typeface="Times New Roman" panose="02020603050405020304" pitchFamily="18" charset="0"/>
              </a:rPr>
              <a:t>en</a:t>
            </a:r>
            <a:r>
              <a:rPr lang="fr-FR" sz="1800" dirty="0">
                <a:effectLst/>
                <a:latin typeface="Calibri" panose="020F0502020204030204" pitchFamily="34" charset="0"/>
                <a:ea typeface="Calibri" panose="020F0502020204030204" pitchFamily="34" charset="0"/>
                <a:cs typeface="Times New Roman" panose="02020603050405020304" pitchFamily="18" charset="0"/>
              </a:rPr>
              <a:t> recourant à des recharges contenant de « l’huile de cannabis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En utilisant une pipe à eau, associant dans son foyer du tabac  et du haschisch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chicha/shilom/bang/</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bong</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C1AD4B97-7A0F-5AE2-CE2F-81396C82AC22}"/>
              </a:ext>
            </a:extLst>
          </p:cNvPr>
          <p:cNvSpPr txBox="1"/>
          <p:nvPr/>
        </p:nvSpPr>
        <p:spPr>
          <a:xfrm>
            <a:off x="6490607" y="0"/>
            <a:ext cx="5625193" cy="6127062"/>
          </a:xfrm>
          <a:prstGeom prst="rect">
            <a:avLst/>
          </a:prstGeom>
          <a:noFill/>
        </p:spPr>
        <p:txBody>
          <a:bodyPr wrap="square">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8° Toutes ces propositions sont exactes</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Les feuilles de papier à cigarette grand format n’ont d’autres usages que de rouler des «</a:t>
            </a:r>
            <a:r>
              <a:rPr lang="fr-FR" sz="1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pétards</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 elles sont en vente libre chez les buralistes alors que la consommation du cannabis est interdite en France</a:t>
            </a:r>
            <a:r>
              <a:rPr lang="is-I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Les préparations culinaires à base de cannabis comportent parfois des taux très élevés de THC</a:t>
            </a: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elles ont,</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à plusieurs reprises, conduit leurs consommateurs aux urgences d’un hôpital.</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 </a:t>
            </a:r>
            <a:r>
              <a:rPr lang="fr-FR" sz="1800" b="1"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dawamesk</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était cette sorte de « confiture verte » (musc, miel, amandes pilées, huile ayant concentré du THC…), consommée par des membres du courant romantique réunis dans le club des haschischins, sous la conduite du docteur J.-J. Moreau de Tours, en l’hôtel </a:t>
            </a:r>
            <a:r>
              <a:rPr lang="fr-FR"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Pimodan</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à Paris. Sa consommation lui a permis étudier chez ses amis leurs troubles délirants, à l’instar de ceux présentés par </a:t>
            </a: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es patients aliénés qu’il soignait. Ce fut la substance de son livre «</a:t>
            </a:r>
            <a:r>
              <a:rPr lang="fr-FR" sz="1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Du haschisch et de l’aliénation mentale </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paru en 1843.</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8401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DE4AD0-54EA-E08E-3223-39F2E03EE06B}"/>
              </a:ext>
            </a:extLst>
          </p:cNvPr>
          <p:cNvSpPr/>
          <p:nvPr/>
        </p:nvSpPr>
        <p:spPr>
          <a:xfrm>
            <a:off x="84362" y="178911"/>
            <a:ext cx="6027963" cy="643299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42641C87-77CA-1404-EB2D-7856707ECCD5}"/>
              </a:ext>
            </a:extLst>
          </p:cNvPr>
          <p:cNvSpPr txBox="1"/>
          <p:nvPr/>
        </p:nvSpPr>
        <p:spPr>
          <a:xfrm>
            <a:off x="115483" y="263474"/>
            <a:ext cx="6038851" cy="6126702"/>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9° S’agissant de la pipe à eau </a:t>
            </a:r>
          </a:p>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pour consommer du cannabis, </a:t>
            </a:r>
          </a:p>
          <a:p>
            <a:pPr algn="ctr">
              <a:lnSpc>
                <a:spcPct val="107000"/>
              </a:lnSpc>
              <a:spcAft>
                <a:spcPts val="800"/>
              </a:spcAft>
            </a:pPr>
            <a:r>
              <a:rPr lang="fr-F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a:t>
            </a:r>
            <a:r>
              <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 t’il une proposition fausse ?</a:t>
            </a:r>
            <a:endParaRPr lang="fr-F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Elle permet le refroidissement de la fumée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 Elle permet en une seule inspiration d’inhaler un beaucoup plus grand volume de fumées que la bouffée d’un «</a:t>
            </a:r>
            <a:r>
              <a:rPr lang="fr-FR" sz="2000" i="1" dirty="0">
                <a:effectLst/>
                <a:latin typeface="Calibri" panose="020F0502020204030204" pitchFamily="34" charset="0"/>
                <a:ea typeface="Calibri" panose="020F0502020204030204" pitchFamily="34" charset="0"/>
                <a:cs typeface="Times New Roman" panose="02020603050405020304" pitchFamily="18" charset="0"/>
              </a:rPr>
              <a:t> joint</a:t>
            </a:r>
            <a:r>
              <a:rPr lang="fr-FR" sz="2000" dirty="0">
                <a:effectLst/>
                <a:latin typeface="Calibri" panose="020F0502020204030204" pitchFamily="34" charset="0"/>
                <a:ea typeface="Calibri" panose="020F0502020204030204" pitchFamily="34" charset="0"/>
                <a:cs typeface="Times New Roman" panose="02020603050405020304" pitchFamily="18" charset="0"/>
              </a:rPr>
              <a:t> » ou d’un « </a:t>
            </a:r>
            <a:r>
              <a:rPr lang="fr-FR" sz="2000" i="1" dirty="0">
                <a:effectLst/>
                <a:latin typeface="Calibri" panose="020F0502020204030204" pitchFamily="34" charset="0"/>
                <a:ea typeface="Calibri" panose="020F0502020204030204" pitchFamily="34" charset="0"/>
                <a:cs typeface="Times New Roman" panose="02020603050405020304" pitchFamily="18" charset="0"/>
              </a:rPr>
              <a:t>pétard</a:t>
            </a:r>
            <a:r>
              <a:rPr lang="fr-FR" sz="2000" dirty="0">
                <a:effectLst/>
                <a:latin typeface="Calibri" panose="020F0502020204030204" pitchFamily="34" charset="0"/>
                <a:ea typeface="Calibri" panose="020F0502020204030204" pitchFamily="34" charset="0"/>
                <a:cs typeface="Times New Roman" panose="02020603050405020304" pitchFamily="18" charset="0"/>
              </a:rPr>
              <a:t> » (jusqu’à 4000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mL</a:t>
            </a:r>
            <a:r>
              <a:rPr lang="fr-FR" sz="2000" dirty="0">
                <a:effectLst/>
                <a:latin typeface="Calibri" panose="020F0502020204030204" pitchFamily="34" charset="0"/>
                <a:ea typeface="Calibri" panose="020F0502020204030204" pitchFamily="34" charset="0"/>
                <a:cs typeface="Times New Roman" panose="02020603050405020304" pitchFamily="18" charset="0"/>
              </a:rPr>
              <a:t> au lieu de 40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mL</a:t>
            </a:r>
            <a:r>
              <a:rPr lang="fr-FR" sz="2000" dirty="0">
                <a:effectLst/>
                <a:latin typeface="Calibri" panose="020F0502020204030204" pitchFamily="34" charset="0"/>
                <a:ea typeface="Calibri" panose="020F0502020204030204" pitchFamily="34" charset="0"/>
                <a:cs typeface="Times New Roman" panose="02020603050405020304" pitchFamily="18" charset="0"/>
              </a:rPr>
              <a:t>), car elles sont refroidies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Elle élimine les substances de la fumée qui sont  irritantes et ainsi tussigènes car</a:t>
            </a:r>
            <a:r>
              <a:rPr lang="fr-FR" sz="2000" dirty="0">
                <a:latin typeface="Calibri" panose="020F0502020204030204" pitchFamily="34" charset="0"/>
                <a:ea typeface="Calibri" panose="020F0502020204030204" pitchFamily="34" charset="0"/>
                <a:cs typeface="Times New Roman" panose="02020603050405020304" pitchFamily="18" charset="0"/>
              </a:rPr>
              <a:t>, étant solubles,</a:t>
            </a:r>
            <a:r>
              <a:rPr lang="fr-FR" sz="2000" dirty="0">
                <a:effectLst/>
                <a:latin typeface="Calibri" panose="020F0502020204030204" pitchFamily="34" charset="0"/>
                <a:ea typeface="Calibri" panose="020F0502020204030204" pitchFamily="34" charset="0"/>
                <a:cs typeface="Times New Roman" panose="02020603050405020304" pitchFamily="18" charset="0"/>
              </a:rPr>
              <a:t> elles sont retenues dans l’eau de la pipe (</a:t>
            </a:r>
            <a:r>
              <a:rPr lang="fr-FR" sz="2000" i="1" dirty="0">
                <a:effectLst/>
                <a:latin typeface="Calibri" panose="020F0502020204030204" pitchFamily="34" charset="0"/>
                <a:ea typeface="Calibri" panose="020F0502020204030204" pitchFamily="34" charset="0"/>
                <a:cs typeface="Times New Roman" panose="02020603050405020304" pitchFamily="18" charset="0"/>
              </a:rPr>
              <a:t>chicha, shilom, bang, </a:t>
            </a:r>
            <a:r>
              <a:rPr lang="fr-FR" sz="2000" i="1" dirty="0" err="1">
                <a:effectLst/>
                <a:latin typeface="Calibri" panose="020F0502020204030204" pitchFamily="34" charset="0"/>
                <a:ea typeface="Calibri" panose="020F0502020204030204" pitchFamily="34" charset="0"/>
                <a:cs typeface="Times New Roman" panose="02020603050405020304" pitchFamily="18" charset="0"/>
              </a:rPr>
              <a:t>bong</a:t>
            </a:r>
            <a:r>
              <a:rPr lang="fr-FR" sz="2000" i="1" dirty="0">
                <a:effectLst/>
                <a:latin typeface="Calibri" panose="020F0502020204030204" pitchFamily="34" charset="0"/>
                <a:ea typeface="Calibri" panose="020F0502020204030204" pitchFamily="34" charset="0"/>
                <a:cs typeface="Times New Roman" panose="02020603050405020304" pitchFamily="18" charset="0"/>
              </a:rPr>
              <a:t>…</a:t>
            </a:r>
            <a:r>
              <a:rPr lang="fr-FR" sz="2000" dirty="0">
                <a:effectLst/>
                <a:latin typeface="Calibri" panose="020F0502020204030204" pitchFamily="34" charset="0"/>
                <a:ea typeface="Calibri" panose="020F0502020204030204" pitchFamily="34" charset="0"/>
                <a:cs typeface="Times New Roman" panose="02020603050405020304" pitchFamily="18" charset="0"/>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Elle permet que les fumées soient conservée plus longtemps dans les poumons, sans tousser, allongeant le temps de diffusion du THC depuis les alvéoles pulmonaires dans le torrent circulatoire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Elle permet de piéger le THC  de la fumée dans l’eau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e 11">
            <a:extLst>
              <a:ext uri="{FF2B5EF4-FFF2-40B4-BE49-F238E27FC236}">
                <a16:creationId xmlns:a16="http://schemas.microsoft.com/office/drawing/2014/main" id="{B8536251-DB76-D807-BC6B-D5603FE7BD9A}"/>
              </a:ext>
            </a:extLst>
          </p:cNvPr>
          <p:cNvGrpSpPr/>
          <p:nvPr/>
        </p:nvGrpSpPr>
        <p:grpSpPr>
          <a:xfrm>
            <a:off x="205841" y="178910"/>
            <a:ext cx="11841923" cy="6432998"/>
            <a:chOff x="230333" y="246089"/>
            <a:chExt cx="11961667" cy="6432998"/>
          </a:xfrm>
        </p:grpSpPr>
        <p:sp>
          <p:nvSpPr>
            <p:cNvPr id="7" name="ZoneTexte 6">
              <a:extLst>
                <a:ext uri="{FF2B5EF4-FFF2-40B4-BE49-F238E27FC236}">
                  <a16:creationId xmlns:a16="http://schemas.microsoft.com/office/drawing/2014/main" id="{18597A8F-FAFF-4D6D-2E8C-2F5471194B23}"/>
                </a:ext>
              </a:extLst>
            </p:cNvPr>
            <p:cNvSpPr txBox="1"/>
            <p:nvPr/>
          </p:nvSpPr>
          <p:spPr>
            <a:xfrm>
              <a:off x="6422571" y="329628"/>
              <a:ext cx="5649685" cy="6116674"/>
            </a:xfrm>
            <a:prstGeom prst="rect">
              <a:avLst/>
            </a:prstGeom>
            <a:noFill/>
          </p:spPr>
          <p:txBody>
            <a:bodyPr wrap="square">
              <a:spAutoFit/>
            </a:bodyPr>
            <a:lstStyle/>
            <a:p>
              <a:pPr algn="ctr">
                <a:lnSpc>
                  <a:spcPct val="107000"/>
                </a:lnSpc>
                <a:spcAft>
                  <a:spcPts val="800"/>
                </a:spcAft>
              </a:pPr>
              <a:r>
                <a:rPr lang="fr-FR"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 la proposition E est fausse</a:t>
              </a:r>
              <a:endParaRPr lang="fr-F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 volume aspiré d’une bouffée de cigarette se limite spontanément à une 40</a:t>
              </a:r>
              <a:r>
                <a:rPr lang="fr-FR" sz="1800" i="1"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aine</a:t>
              </a:r>
              <a:r>
                <a:rPr lang="fr-FR"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de ml, en raison de l’échauffement de la cavité buccale par la fumée ; cette limite n’existe plus si les fumées sont refroidies. Après une expiration forcée, une inspiration maximale permet d’inhaler d’un seul trait jusqu’à 4.000 ml (4 litres) de fumées </a:t>
              </a:r>
              <a:endParaRPr lang="fr-F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 THC, virtuellement insoluble dans l’eau, n’est pas retenu par celle-ci lors du barbotage des fumées dans l’eau.</a:t>
              </a:r>
              <a:endParaRPr lang="fr-F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Par contre l’eau retient les substances irritantes présente dans les fumées, en raison de leur grande solubilité. Sans cela elles déclencheraient au niveau des voies respiratoires le réflexe de toux, qui abrégerait le séjour des fumées dans les poumons et ainsi le temps de cession du THC au torrent circulatoire, au travers de la membrane des alvéoles pulmonaires, amincie par leur dilatation maximale en fin d’une inspiration maximale</a:t>
              </a:r>
              <a:r>
                <a:rPr lang="fr-FR" sz="1800" i="1"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FE372124-F377-6AC1-CE35-FDD37DB233D4}"/>
                </a:ext>
              </a:extLst>
            </p:cNvPr>
            <p:cNvSpPr/>
            <p:nvPr/>
          </p:nvSpPr>
          <p:spPr>
            <a:xfrm>
              <a:off x="6302829" y="246089"/>
              <a:ext cx="5889171" cy="643299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0" name="Rectangle 9">
              <a:extLst>
                <a:ext uri="{FF2B5EF4-FFF2-40B4-BE49-F238E27FC236}">
                  <a16:creationId xmlns:a16="http://schemas.microsoft.com/office/drawing/2014/main" id="{55074F71-9547-956C-08EC-03FB007850BB}"/>
                </a:ext>
              </a:extLst>
            </p:cNvPr>
            <p:cNvSpPr/>
            <p:nvPr/>
          </p:nvSpPr>
          <p:spPr>
            <a:xfrm>
              <a:off x="230333" y="5981760"/>
              <a:ext cx="5917373" cy="4477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842392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85056" y="97026"/>
            <a:ext cx="5987143" cy="6403151"/>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97026"/>
            <a:ext cx="5704114" cy="640315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90262F8-85E8-81C9-BC2B-F84F794D8F2B}"/>
              </a:ext>
            </a:extLst>
          </p:cNvPr>
          <p:cNvSpPr txBox="1"/>
          <p:nvPr/>
        </p:nvSpPr>
        <p:spPr>
          <a:xfrm>
            <a:off x="6487885" y="97026"/>
            <a:ext cx="5519058" cy="5740610"/>
          </a:xfrm>
          <a:prstGeom prst="rect">
            <a:avLst/>
          </a:prstGeom>
          <a:noFill/>
        </p:spPr>
        <p:txBody>
          <a:bodyPr wrap="square">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10° La réponse E est seule exacte</a:t>
            </a:r>
          </a:p>
          <a:p>
            <a:pPr algn="ctr">
              <a:lnSpc>
                <a:spcPct val="107000"/>
              </a:lnSpc>
              <a:spcAft>
                <a:spcPts val="800"/>
              </a:spcAft>
            </a:pPr>
            <a:endParaRPr lang="fr-FR"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indent="-27051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 THC agit à de très faibles concentrations, un million de fois plus faible que l’alcool (1g/l), mille fois plus faible que la morphine (quelques mg/l). </a:t>
            </a:r>
          </a:p>
          <a:p>
            <a:pPr indent="-270510">
              <a:lnSpc>
                <a:spcPct val="107000"/>
              </a:lnSpc>
              <a:spcAft>
                <a:spcPts val="800"/>
              </a:spcAft>
            </a:pPr>
            <a:endPar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27051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 fait la concentration sanguine n’est pas représentative de la concentration dans le cerveau, car quand le THC disparaît du sang </a:t>
            </a: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il va</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se concentrer dans le cerveau. </a:t>
            </a:r>
          </a:p>
          <a:p>
            <a:pPr indent="-270510">
              <a:lnSpc>
                <a:spcPct val="107000"/>
              </a:lnSpc>
              <a:spcAft>
                <a:spcPts val="800"/>
              </a:spcAft>
            </a:pPr>
            <a:endPar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27051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Alors que sa concentration diminue dans le sang, ses effets cérébraux se développent et bientôt culminent.</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C9EAD939-2159-1D4A-2F9F-6CF421680A0F}"/>
              </a:ext>
            </a:extLst>
          </p:cNvPr>
          <p:cNvSpPr txBox="1"/>
          <p:nvPr/>
        </p:nvSpPr>
        <p:spPr>
          <a:xfrm>
            <a:off x="76199" y="97026"/>
            <a:ext cx="6096000" cy="6116996"/>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10° Quel est l’ordre de grandeur de la concentration sanguine de tétrahydrocannabinol (THC) pour laquelle surviennent des effets psychotropes :</a:t>
            </a:r>
          </a:p>
          <a:p>
            <a:pPr>
              <a:lnSpc>
                <a:spcPct val="107000"/>
              </a:lnSpc>
              <a:spcAft>
                <a:spcPts val="800"/>
              </a:spcAft>
            </a:pPr>
            <a:endParaRPr lang="fr-FR"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  Du gramme par litre : g/l</a:t>
            </a:r>
          </a:p>
          <a:p>
            <a:pPr marL="342900" lvl="0" indent="-342900">
              <a:lnSpc>
                <a:spcPct val="107000"/>
              </a:lnSpc>
              <a:buFont typeface="Calibri" panose="020F0502020204030204" pitchFamily="34" charset="0"/>
              <a:buChar cha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B-  Du décigramme  par litre : 0,1 g/l</a:t>
            </a:r>
          </a:p>
          <a:p>
            <a:pPr marL="342900" lvl="0" indent="-342900">
              <a:lnSpc>
                <a:spcPct val="107000"/>
              </a:lnSpc>
              <a:buFont typeface="Calibri" panose="020F0502020204030204" pitchFamily="34" charset="0"/>
              <a:buChar cha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C-  Du centigramme par litre : 0,01 g/l</a:t>
            </a:r>
          </a:p>
          <a:p>
            <a:pPr marL="342900" lvl="0" indent="-342900">
              <a:lnSpc>
                <a:spcPct val="107000"/>
              </a:lnSpc>
              <a:buFont typeface="Calibri" panose="020F0502020204030204" pitchFamily="34" charset="0"/>
              <a:buChar cha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D-  Du  milligramme par litre :   mg/l</a:t>
            </a:r>
          </a:p>
          <a:p>
            <a:pPr marL="342900" lvl="0" indent="-342900">
              <a:lnSpc>
                <a:spcPct val="107000"/>
              </a:lnSpc>
              <a:buFont typeface="Calibri" panose="020F0502020204030204" pitchFamily="34" charset="0"/>
              <a:buChar cha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E-  Du millionième de gramme par litre : microgramme/l :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µg/l</a:t>
            </a:r>
          </a:p>
          <a:p>
            <a:pPr marL="342900" lvl="0" indent="-342900">
              <a:lnSpc>
                <a:spcPct val="107000"/>
              </a:lnSpc>
              <a:buFont typeface="Calibri" panose="020F0502020204030204" pitchFamily="34" charset="0"/>
              <a:buChar cha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F-  Du milliardième de gramme par litre : nanogramme/l :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ng</a:t>
            </a:r>
            <a:r>
              <a:rPr lang="fr-FR" sz="1800" dirty="0">
                <a:effectLst/>
                <a:latin typeface="Calibri" panose="020F0502020204030204" pitchFamily="34" charset="0"/>
                <a:ea typeface="Calibri" panose="020F0502020204030204" pitchFamily="34" charset="0"/>
                <a:cs typeface="Times New Roman" panose="02020603050405020304" pitchFamily="18" charset="0"/>
              </a:rPr>
              <a:t>/l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F406327C-1271-8FB4-22CB-27258507EB52}"/>
              </a:ext>
            </a:extLst>
          </p:cNvPr>
          <p:cNvSpPr/>
          <p:nvPr/>
        </p:nvSpPr>
        <p:spPr>
          <a:xfrm>
            <a:off x="402770" y="4682053"/>
            <a:ext cx="5649686" cy="66402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A50C67F8-CCAB-8E57-3D03-700B56D7AFBC}"/>
              </a:ext>
            </a:extLst>
          </p:cNvPr>
          <p:cNvSpPr/>
          <p:nvPr/>
        </p:nvSpPr>
        <p:spPr>
          <a:xfrm flipV="1">
            <a:off x="402770" y="5538264"/>
            <a:ext cx="5649686" cy="6640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2D37B35-12A6-5D78-3213-DD543013A205}"/>
              </a:ext>
            </a:extLst>
          </p:cNvPr>
          <p:cNvSpPr/>
          <p:nvPr/>
        </p:nvSpPr>
        <p:spPr>
          <a:xfrm>
            <a:off x="391883" y="2683474"/>
            <a:ext cx="4049486" cy="19127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6903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60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par>
                                <p:cTn id="19" presetID="2" presetClass="entr" presetSubtype="4" fill="hold" grpId="0" nodeType="withEffect">
                                  <p:stCondLst>
                                    <p:cond delay="90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100" fill="hold"/>
                                        <p:tgtEl>
                                          <p:spTgt spid="2"/>
                                        </p:tgtEl>
                                        <p:attrNameLst>
                                          <p:attrName>ppt_x</p:attrName>
                                        </p:attrNameLst>
                                      </p:cBhvr>
                                      <p:tavLst>
                                        <p:tav tm="0">
                                          <p:val>
                                            <p:strVal val="#ppt_x"/>
                                          </p:val>
                                        </p:tav>
                                        <p:tav tm="100000">
                                          <p:val>
                                            <p:strVal val="#ppt_x"/>
                                          </p:val>
                                        </p:tav>
                                      </p:tavLst>
                                    </p:anim>
                                    <p:anim calcmode="lin" valueType="num">
                                      <p:cBhvr additive="base">
                                        <p:cTn id="22" dur="11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06325" y="232637"/>
            <a:ext cx="6172199" cy="639272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232637"/>
            <a:ext cx="5889171" cy="639272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7A3E15E8-F9F1-873F-AC20-F8221AFAD757}"/>
              </a:ext>
            </a:extLst>
          </p:cNvPr>
          <p:cNvSpPr txBox="1"/>
          <p:nvPr/>
        </p:nvSpPr>
        <p:spPr>
          <a:xfrm>
            <a:off x="114300" y="107451"/>
            <a:ext cx="5981700" cy="4476302"/>
          </a:xfrm>
          <a:prstGeom prst="rect">
            <a:avLst/>
          </a:prstGeom>
          <a:noFill/>
        </p:spPr>
        <p:txBody>
          <a:bodyPr wrap="square">
            <a:spAutoFit/>
          </a:bodyPr>
          <a:lstStyle/>
          <a:p>
            <a:pPr algn="ctr">
              <a:lnSpc>
                <a:spcPct val="107000"/>
              </a:lnSpc>
              <a:spcAft>
                <a:spcPts val="80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11° Au cours des  40 dernières années, de quel facteur s’est accru  le taux moyen de THC dans le cannabis proposé à la vente, tant dans la plante (</a:t>
            </a:r>
            <a:r>
              <a:rPr lang="fr-FR" sz="2000" i="1" dirty="0">
                <a:effectLst/>
                <a:latin typeface="Calibri" panose="020F0502020204030204" pitchFamily="34" charset="0"/>
                <a:ea typeface="Calibri" panose="020F0502020204030204" pitchFamily="34" charset="0"/>
                <a:cs typeface="Times New Roman" panose="02020603050405020304" pitchFamily="18" charset="0"/>
              </a:rPr>
              <a:t>marijuana</a:t>
            </a: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r>
              <a:rPr lang="fr-FR" sz="2000" b="1" dirty="0">
                <a:latin typeface="Calibri" panose="020F0502020204030204" pitchFamily="34" charset="0"/>
                <a:ea typeface="Calibri" panose="020F0502020204030204" pitchFamily="34" charset="0"/>
                <a:cs typeface="Times New Roman" panose="02020603050405020304" pitchFamily="18" charset="0"/>
              </a:rPr>
              <a:t>que</a:t>
            </a:r>
            <a:r>
              <a:rPr lang="fr-FR" sz="2000" b="1" dirty="0">
                <a:effectLst/>
                <a:latin typeface="Calibri" panose="020F0502020204030204" pitchFamily="34" charset="0"/>
                <a:ea typeface="Calibri" panose="020F0502020204030204" pitchFamily="34" charset="0"/>
                <a:cs typeface="Times New Roman" panose="02020603050405020304" pitchFamily="18" charset="0"/>
              </a:rPr>
              <a:t> dans sa résine (</a:t>
            </a:r>
            <a:r>
              <a:rPr lang="fr-FR" sz="2000" i="1" dirty="0">
                <a:effectLst/>
                <a:latin typeface="Calibri" panose="020F0502020204030204" pitchFamily="34" charset="0"/>
                <a:ea typeface="Calibri" panose="020F0502020204030204" pitchFamily="34" charset="0"/>
                <a:cs typeface="Times New Roman" panose="02020603050405020304" pitchFamily="18" charset="0"/>
              </a:rPr>
              <a:t>haschisch</a:t>
            </a: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2000" b="1" dirty="0">
                <a:effectLst/>
                <a:latin typeface="Calibri" panose="020F0502020204030204" pitchFamily="34" charset="0"/>
                <a:ea typeface="Calibri" panose="020F0502020204030204" pitchFamily="34" charset="0"/>
                <a:cs typeface="Times New Roman" panose="02020603050405020304" pitchFamily="18" charset="0"/>
              </a:rPr>
              <a:t>A-   d’un facteur 2</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2000" b="1" dirty="0">
                <a:effectLst/>
                <a:latin typeface="Calibri" panose="020F0502020204030204" pitchFamily="34" charset="0"/>
                <a:ea typeface="Calibri" panose="020F0502020204030204" pitchFamily="34" charset="0"/>
                <a:cs typeface="Times New Roman" panose="02020603050405020304" pitchFamily="18" charset="0"/>
              </a:rPr>
              <a:t>B-   d’un facteur 4</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2000" b="1" dirty="0">
                <a:effectLst/>
                <a:latin typeface="Calibri" panose="020F0502020204030204" pitchFamily="34" charset="0"/>
                <a:ea typeface="Calibri" panose="020F0502020204030204" pitchFamily="34" charset="0"/>
                <a:cs typeface="Times New Roman" panose="02020603050405020304" pitchFamily="18" charset="0"/>
              </a:rPr>
              <a:t>C-   d’un facteur 6</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400"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2000" b="1" dirty="0">
                <a:effectLst/>
                <a:latin typeface="Calibri" panose="020F0502020204030204" pitchFamily="34" charset="0"/>
                <a:ea typeface="Calibri" panose="020F0502020204030204" pitchFamily="34" charset="0"/>
                <a:cs typeface="Times New Roman" panose="02020603050405020304" pitchFamily="18" charset="0"/>
              </a:rPr>
              <a:t>D-   d’un facteur 8</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E0F36AF6-D8DA-517D-C8A5-3BE82CA9E3C8}"/>
              </a:ext>
            </a:extLst>
          </p:cNvPr>
          <p:cNvSpPr txBox="1"/>
          <p:nvPr/>
        </p:nvSpPr>
        <p:spPr>
          <a:xfrm>
            <a:off x="6485353" y="307921"/>
            <a:ext cx="5825079" cy="5249283"/>
          </a:xfrm>
          <a:prstGeom prst="rect">
            <a:avLst/>
          </a:prstGeom>
          <a:noFill/>
          <a:ln>
            <a:solidFill>
              <a:schemeClr val="tx1"/>
            </a:solidFill>
          </a:ln>
        </p:spPr>
        <p:txBody>
          <a:bodyPr wrap="square" lIns="91440" tIns="45720" rIns="91440" bIns="45720" anchor="t">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 affinant, la réponse pourrait être de  6,5 au cours des 25 dernières années</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Cette inflation s’est effectuée à la demande des consommateurs qui demandent, comme pour les autres drogues, des produits toujours « plus forts ». De même qu’il </a:t>
            </a: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devient</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difficile de trouver des vins ayant un degré alcoolique inférieur à 12°5. </a:t>
            </a:r>
          </a:p>
          <a:p>
            <a:pPr>
              <a:lnSpc>
                <a:spcPct val="107000"/>
              </a:lnSpc>
              <a:spcAft>
                <a:spcPts val="800"/>
              </a:spcAft>
            </a:pPr>
            <a:endPar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Pour dépasser les </a:t>
            </a: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effets devenus beaucoup plus intenses qu’autrefois</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du cannabis,  sont maintenant proposés des cannabinoïdes de synthèse dont la puissance d’action est de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 à 100 fois supérieure </a:t>
            </a:r>
            <a:r>
              <a:rPr lang="fr-F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à celle</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THC. </a:t>
            </a:r>
          </a:p>
          <a:p>
            <a:pPr>
              <a:lnSpc>
                <a:spcPct val="107000"/>
              </a:lnSpc>
              <a:spcAft>
                <a:spcPts val="800"/>
              </a:spcAft>
            </a:pPr>
            <a:endParaRPr lang="fr-FR"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2ECCA35A-CB60-DA15-79B2-6F109E692F59}"/>
              </a:ext>
            </a:extLst>
          </p:cNvPr>
          <p:cNvSpPr/>
          <p:nvPr/>
        </p:nvSpPr>
        <p:spPr>
          <a:xfrm>
            <a:off x="381000" y="4071257"/>
            <a:ext cx="2558143" cy="400405"/>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98193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87086" y="83976"/>
            <a:ext cx="6085113" cy="6416201"/>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83976"/>
            <a:ext cx="5802085" cy="642476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9BA8CDE1-1B8A-CC05-7E58-F3C77E8D32D7}"/>
              </a:ext>
            </a:extLst>
          </p:cNvPr>
          <p:cNvSpPr txBox="1"/>
          <p:nvPr/>
        </p:nvSpPr>
        <p:spPr>
          <a:xfrm>
            <a:off x="87086" y="263445"/>
            <a:ext cx="6008913" cy="5231625"/>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12°  Par quels procédés accroît-on le             taux de THC dans le cannabis en circulation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Par la mise au point d’engrais performants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Par des sélections génétiques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Par des cultures sous serres, réunissant des conditions optimales d’illumination, de température, d’hygrométrie, de cycle jour-nuit..</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Par des manipulations génétiques créant de nouveaux cultivars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Par la castration des pieds mâles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9F5DCE31-B24F-5F29-D912-4D323B97CD81}"/>
              </a:ext>
            </a:extLst>
          </p:cNvPr>
          <p:cNvSpPr txBox="1"/>
          <p:nvPr/>
        </p:nvSpPr>
        <p:spPr>
          <a:xfrm>
            <a:off x="6379029" y="263445"/>
            <a:ext cx="5725885" cy="5150487"/>
          </a:xfrm>
          <a:prstGeom prst="rect">
            <a:avLst/>
          </a:prstGeom>
          <a:noFill/>
        </p:spPr>
        <p:txBody>
          <a:bodyPr wrap="square">
            <a:spAutoFit/>
          </a:bodyPr>
          <a:lstStyle/>
          <a:p>
            <a:pPr algn="ctr">
              <a:lnSpc>
                <a:spcPct val="107000"/>
              </a:lnSpc>
              <a:spcAft>
                <a:spcPts val="800"/>
              </a:spcAft>
            </a:pPr>
            <a:r>
              <a:rPr lang="fr-FR"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12° Toutes ces propositions sont vraies</a:t>
            </a:r>
          </a:p>
          <a:p>
            <a:pPr indent="449580">
              <a:lnSpc>
                <a:spcPct val="107000"/>
              </a:lnSpc>
              <a:spcAft>
                <a:spcPts val="800"/>
              </a:spcAft>
            </a:pPr>
            <a:endPar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endParaRPr lang="fr-FR" sz="1200"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Les «</a:t>
            </a:r>
            <a:r>
              <a:rPr lang="fr-FR" sz="1800" b="1" i="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t>
            </a:r>
            <a:r>
              <a:rPr lang="fr-FR" b="1" i="1" dirty="0" err="1">
                <a:solidFill>
                  <a:schemeClr val="accent5"/>
                </a:solidFill>
                <a:latin typeface="Calibri" panose="020F0502020204030204" pitchFamily="34" charset="0"/>
                <a:ea typeface="Calibri" panose="020F0502020204030204" pitchFamily="34" charset="0"/>
                <a:cs typeface="Times New Roman" panose="02020603050405020304" pitchFamily="18" charset="0"/>
              </a:rPr>
              <a:t>g</a:t>
            </a:r>
            <a:r>
              <a:rPr lang="fr-FR" sz="1800" b="1" i="1"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row</a:t>
            </a:r>
            <a:r>
              <a:rPr lang="fr-FR" sz="1800" b="1" i="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shops</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 installées dans toutes les villes de France vendent des matériels permettant l’auto culture d’un cannabis ayant des taux élevés de THC. </a:t>
            </a:r>
            <a:endPar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La culture hydroponique (sans terre) s’effectue sur des billes de polystyrène imbibées de jus à la composition étudiée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évitant de salir la moquette de la salle de bain)..</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S’agissant de la proposition E, la castration des pieds mâles consiste en l’élimination de leurs fleurs. Elles ne </a:t>
            </a:r>
            <a:r>
              <a:rPr lang="fr-FR" sz="1800" b="1"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pollinisent</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plus dès lors les fleurs femelles. Ces dernières évoluent alors sans former de graines (sans semence = « sinsemilla ») ; elles comportent de ce fait  des taux énormes de THC (≈ 60%).</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1402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36848" y="93766"/>
            <a:ext cx="6035351" cy="649475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97025"/>
            <a:ext cx="5752322" cy="65058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6067A92E-44BC-D990-7930-45D484C405B0}"/>
              </a:ext>
            </a:extLst>
          </p:cNvPr>
          <p:cNvSpPr txBox="1"/>
          <p:nvPr/>
        </p:nvSpPr>
        <p:spPr>
          <a:xfrm>
            <a:off x="288472" y="97025"/>
            <a:ext cx="5807528" cy="5725670"/>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13° S’agissant des graines du cannabis, </a:t>
            </a:r>
          </a:p>
          <a:p>
            <a:pPr algn="ctr">
              <a:lnSpc>
                <a:spcPct val="107000"/>
              </a:lnSpc>
              <a:spcAft>
                <a:spcPts val="800"/>
              </a:spcAft>
            </a:pPr>
            <a:r>
              <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Y</a:t>
            </a:r>
            <a:r>
              <a:rPr lang="fr-F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 t’il une proposition fausse ?</a:t>
            </a:r>
          </a:p>
          <a:p>
            <a:pPr algn="ctr">
              <a:lnSpc>
                <a:spcPct val="107000"/>
              </a:lnSpc>
              <a:spcAft>
                <a:spcPts val="800"/>
              </a:spcAft>
            </a:pPr>
            <a:endParaRPr lang="fr-F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C’est le chènevis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Elles sont dépourvues de THC</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Elles peuvent être utilisées pour nourrir les oiseaux</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Elles sont riches en un acide gras polyinsaturé</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Elles peuvent être utilisées pour l’alimentation humaine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Leur huile ne doit pas être chauffée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Après cuisson dans l’eau elles peuvent servir d’appâts pour la pêche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CB18A15D-3ABB-DC52-D843-F087525F7167}"/>
              </a:ext>
            </a:extLst>
          </p:cNvPr>
          <p:cNvSpPr txBox="1"/>
          <p:nvPr/>
        </p:nvSpPr>
        <p:spPr>
          <a:xfrm>
            <a:off x="6460671" y="97025"/>
            <a:ext cx="5287736" cy="5041445"/>
          </a:xfrm>
          <a:prstGeom prst="rect">
            <a:avLst/>
          </a:prstGeom>
          <a:noFill/>
        </p:spPr>
        <p:txBody>
          <a:bodyPr wrap="square">
            <a:spAutoFit/>
          </a:bodyPr>
          <a:lstStyle/>
          <a:p>
            <a:pPr>
              <a:lnSpc>
                <a:spcPct val="107000"/>
              </a:lnSpc>
              <a:spcAft>
                <a:spcPts val="800"/>
              </a:spcAft>
            </a:pPr>
            <a:r>
              <a:rPr lang="fr-FR"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13° Toutes les propositions sont vraies</a:t>
            </a:r>
          </a:p>
          <a:p>
            <a:pPr>
              <a:lnSpc>
                <a:spcPct val="107000"/>
              </a:lnSpc>
              <a:spcAft>
                <a:spcPts val="800"/>
              </a:spcAft>
            </a:pPr>
            <a:endParaRPr lang="fr-FR"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endPar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endParaRPr lang="fr-FR"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L’huile qui peut être obtenue à partir des graines ne doit pas être confondue avec « l’huile de cannabis » qui est le produit d’extraction, par des solvants apolaires / lipophiles, de la résine, suivi de leur évaporation.  </a:t>
            </a:r>
          </a:p>
          <a:p>
            <a:pPr indent="449580">
              <a:lnSpc>
                <a:spcPct val="107000"/>
              </a:lnSpc>
              <a:spcAft>
                <a:spcPts val="800"/>
              </a:spcAft>
            </a:pPr>
            <a:endParaRPr lang="fr-FR"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Cette « huile de cannabis » comporte des taux très élevés de THC (60%), ce n’est pas le cas de l’huile obtenue en pressant les graines de cannabis, puisque ces graines sont dépourvues de THC.</a:t>
            </a:r>
            <a:endParaRPr lang="fr-FR"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4847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02637" y="63909"/>
            <a:ext cx="6069562" cy="643626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63909"/>
            <a:ext cx="5786534" cy="643626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4E009F6-967B-8698-4404-66F8AE25DD55}"/>
              </a:ext>
            </a:extLst>
          </p:cNvPr>
          <p:cNvSpPr txBox="1"/>
          <p:nvPr/>
        </p:nvSpPr>
        <p:spPr>
          <a:xfrm>
            <a:off x="185056" y="63909"/>
            <a:ext cx="5910943" cy="4836517"/>
          </a:xfrm>
          <a:prstGeom prst="rect">
            <a:avLst/>
          </a:prstGeom>
          <a:noFill/>
        </p:spPr>
        <p:txBody>
          <a:bodyPr wrap="square" lIns="91440" tIns="45720" rIns="91440" bIns="45720" anchor="t">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14°  Dans quel organe de la plante cannabis </a:t>
            </a:r>
          </a:p>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le taux de THC est-il le plus élevé ?</a:t>
            </a:r>
          </a:p>
          <a:p>
            <a:pPr algn="ctr">
              <a:lnSpc>
                <a:spcPct val="107000"/>
              </a:lnSpc>
              <a:spcAft>
                <a:spcPts val="800"/>
              </a:spcAft>
            </a:pPr>
            <a:endParaRPr lang="fr-FR"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racines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feuilles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rameaux</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fleurs mâles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a:ea typeface="Calibri" panose="020F0502020204030204" pitchFamily="34" charset="0"/>
                <a:cs typeface="Times New Roman"/>
              </a:rPr>
              <a:t>Les fleurs femelles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fleurs femelles non fécondées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5C218174-743C-547C-046C-47628BAF1A0E}"/>
              </a:ext>
            </a:extLst>
          </p:cNvPr>
          <p:cNvSpPr txBox="1"/>
          <p:nvPr/>
        </p:nvSpPr>
        <p:spPr>
          <a:xfrm>
            <a:off x="6436179" y="63909"/>
            <a:ext cx="5570765" cy="4950394"/>
          </a:xfrm>
          <a:prstGeom prst="rect">
            <a:avLst/>
          </a:prstGeom>
          <a:noFill/>
        </p:spPr>
        <p:txBody>
          <a:bodyPr wrap="square" lIns="91440" tIns="45720" rIns="91440" bIns="45720" anchor="t">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14° La réponse F est exacte</a:t>
            </a:r>
          </a:p>
          <a:p>
            <a:pPr algn="ctr">
              <a:lnSpc>
                <a:spcPct val="107000"/>
              </a:lnSpc>
              <a:spcAft>
                <a:spcPts val="8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B050"/>
                </a:solidFill>
                <a:effectLst/>
                <a:latin typeface="Calibri"/>
                <a:ea typeface="Calibri" panose="020F0502020204030204" pitchFamily="34" charset="0"/>
                <a:cs typeface="Times New Roman"/>
              </a:rPr>
              <a:t>En l’absence de cette proposition F, c’est la proposition E qu’il eut fallu choisir.</a:t>
            </a:r>
          </a:p>
          <a:p>
            <a:pPr>
              <a:lnSpc>
                <a:spcPct val="107000"/>
              </a:lnSpc>
              <a:spcAft>
                <a:spcPts val="800"/>
              </a:spcAft>
            </a:pP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proposition F correspond à la « sinsemilla » qui comporte des taux très élevés de THC</a:t>
            </a:r>
          </a:p>
          <a:p>
            <a:pPr>
              <a:lnSpc>
                <a:spcPct val="107000"/>
              </a:lnSpc>
              <a:spcAft>
                <a:spcPts val="800"/>
              </a:spcAft>
            </a:pP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Tous les organes aériens de la plante comportent, mais à des degrés bien moindres que les fleurs femelles, des grains de résine et, partant, du THC</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C300BA1-E96E-9422-2444-7E6FB2BC646C}"/>
              </a:ext>
            </a:extLst>
          </p:cNvPr>
          <p:cNvSpPr/>
          <p:nvPr/>
        </p:nvSpPr>
        <p:spPr>
          <a:xfrm>
            <a:off x="185056" y="4437427"/>
            <a:ext cx="4103915" cy="4606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5"/>
              </a:solidFill>
            </a:endParaRPr>
          </a:p>
        </p:txBody>
      </p:sp>
    </p:spTree>
    <p:extLst>
      <p:ext uri="{BB962C8B-B14F-4D97-AF65-F5344CB8AC3E}">
        <p14:creationId xmlns:p14="http://schemas.microsoft.com/office/powerpoint/2010/main" val="1953328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65314" y="91038"/>
            <a:ext cx="6106885" cy="6409139"/>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91038"/>
            <a:ext cx="5823857" cy="641239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380237AE-8A6A-9C25-173B-772C38C1A66C}"/>
              </a:ext>
            </a:extLst>
          </p:cNvPr>
          <p:cNvSpPr txBox="1"/>
          <p:nvPr/>
        </p:nvSpPr>
        <p:spPr>
          <a:xfrm>
            <a:off x="206828" y="91039"/>
            <a:ext cx="5889171" cy="4445128"/>
          </a:xfrm>
          <a:prstGeom prst="rect">
            <a:avLst/>
          </a:prstGeom>
          <a:noFill/>
        </p:spPr>
        <p:txBody>
          <a:bodyPr wrap="square" lIns="91440" tIns="45720" rIns="91440" bIns="45720" anchor="t">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15° Parmi les assertions suivantes </a:t>
            </a:r>
          </a:p>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la ou les quelle(s) sont exactes ?</a:t>
            </a:r>
          </a:p>
          <a:p>
            <a:pPr algn="ctr">
              <a:lnSpc>
                <a:spcPct val="107000"/>
              </a:lnSpc>
              <a:spcAft>
                <a:spcPts val="800"/>
              </a:spcAft>
            </a:pPr>
            <a:endParaRPr lang="fr-FR"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haschisch </a:t>
            </a:r>
            <a:r>
              <a:rPr lang="fr-FR" sz="1800" dirty="0">
                <a:effectLst/>
                <a:latin typeface="Calibri" panose="020F0502020204030204" pitchFamily="34" charset="0"/>
                <a:ea typeface="Calibri" panose="020F0502020204030204" pitchFamily="34" charset="0"/>
                <a:cs typeface="Times New Roman" panose="02020603050405020304" pitchFamily="18" charset="0"/>
              </a:rPr>
              <a:t>correspond à la résine  de cannabis</a:t>
            </a:r>
          </a:p>
          <a:p>
            <a:pPr lvl="0">
              <a:lnSpc>
                <a:spcPct val="107000"/>
              </a:lnSpc>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B.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Haschisch</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shit</a:t>
            </a:r>
            <a:r>
              <a:rPr lang="fr-FR" sz="1800" dirty="0">
                <a:effectLst/>
                <a:latin typeface="Calibri" panose="020F0502020204030204" pitchFamily="34" charset="0"/>
                <a:ea typeface="Calibri" panose="020F0502020204030204" pitchFamily="34" charset="0"/>
                <a:cs typeface="Times New Roman" panose="02020603050405020304" pitchFamily="18" charset="0"/>
              </a:rPr>
              <a:t> sont des  expressions synonymes</a:t>
            </a:r>
          </a:p>
          <a:p>
            <a:pPr lvl="0">
              <a:lnSpc>
                <a:spcPct val="107000"/>
              </a:lnSpc>
            </a:pP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sz="1600" dirty="0">
                <a:latin typeface="Calibri" panose="020F0502020204030204" pitchFamily="34" charset="0"/>
                <a:ea typeface="Calibri" panose="020F0502020204030204" pitchFamily="34" charset="0"/>
                <a:cs typeface="Times New Roman" panose="02020603050405020304" pitchFamily="18" charset="0"/>
              </a:rPr>
              <a:t>C</a:t>
            </a:r>
            <a:r>
              <a:rPr lang="fr-FR" sz="1200" dirty="0">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La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marijuana</a:t>
            </a:r>
            <a:r>
              <a:rPr lang="fr-FR" sz="1800" dirty="0">
                <a:effectLst/>
                <a:latin typeface="Calibri" panose="020F0502020204030204" pitchFamily="34" charset="0"/>
                <a:ea typeface="Calibri" panose="020F0502020204030204" pitchFamily="34" charset="0"/>
                <a:cs typeface="Times New Roman" panose="02020603050405020304" pitchFamily="18" charset="0"/>
              </a:rPr>
              <a:t> correspond à divers fragments de la plante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D. Les graines correspondent au chènevis</a:t>
            </a:r>
          </a:p>
          <a:p>
            <a:pPr lvl="0">
              <a:lnSpc>
                <a:spcPct val="107000"/>
              </a:lnSpc>
              <a:spcAft>
                <a:spcPts val="800"/>
              </a:spcAft>
            </a:pP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fr-FR" dirty="0">
                <a:effectLst/>
                <a:latin typeface="Calibri" panose="020F0502020204030204" pitchFamily="34" charset="0"/>
                <a:ea typeface="Calibri" panose="020F0502020204030204" pitchFamily="34" charset="0"/>
                <a:cs typeface="Times New Roman" panose="02020603050405020304" pitchFamily="18" charset="0"/>
              </a:rPr>
              <a:t>E</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Les graines sont riches en THC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95A32230-55B6-A6FD-B5D9-93B4E2B7658B}"/>
              </a:ext>
            </a:extLst>
          </p:cNvPr>
          <p:cNvSpPr txBox="1"/>
          <p:nvPr/>
        </p:nvSpPr>
        <p:spPr>
          <a:xfrm>
            <a:off x="6505574" y="91039"/>
            <a:ext cx="5483679" cy="4053546"/>
          </a:xfrm>
          <a:prstGeom prst="rect">
            <a:avLst/>
          </a:prstGeom>
          <a:noFill/>
        </p:spPr>
        <p:txBody>
          <a:bodyPr wrap="square" lIns="91440" tIns="45720" rIns="91440" bIns="45720" anchor="t">
            <a:spAutoFit/>
          </a:bodyPr>
          <a:lstStyle/>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 Seule la proposition E est fausse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fr-FR" sz="1800" b="1" dirty="0">
                <a:solidFill>
                  <a:srgbClr val="FF0000"/>
                </a:solidFill>
                <a:effectLst/>
                <a:latin typeface="Calibri"/>
                <a:ea typeface="Calibri" panose="020F0502020204030204" pitchFamily="34" charset="0"/>
                <a:cs typeface="Times New Roman"/>
              </a:rPr>
              <a:t>Les graines de cannabis sont dépourvues de THC ;</a:t>
            </a:r>
            <a:endParaRPr lang="fr-FR" sz="2400" dirty="0">
              <a:solidFill>
                <a:srgbClr val="FF0000"/>
              </a:solidFill>
              <a:effectLst/>
              <a:latin typeface="Calibri"/>
              <a:ea typeface="Calibri" panose="020F0502020204030204" pitchFamily="34" charset="0"/>
              <a:cs typeface="Times New Roman"/>
            </a:endParaRPr>
          </a:p>
          <a:p>
            <a:pPr indent="449580">
              <a:lnSpc>
                <a:spcPct val="107000"/>
              </a:lnSpc>
              <a:spcAft>
                <a:spcPts val="800"/>
              </a:spcAft>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Pourtant le fait d’empêcher la fleur femelle du chanvre indien d’être fécondée par le pollen de la fleur mâle, confère à cette fleur femelle une teneur très élevée en THC ; ce qui correspond à la « </a:t>
            </a:r>
            <a:r>
              <a:rPr lang="fr-FR" sz="18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sinsemilla</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(sans semence).</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2C21D6DB-03B0-4A38-C85A-D053B4E78FA2}"/>
              </a:ext>
            </a:extLst>
          </p:cNvPr>
          <p:cNvSpPr/>
          <p:nvPr/>
        </p:nvSpPr>
        <p:spPr>
          <a:xfrm>
            <a:off x="206828" y="4100601"/>
            <a:ext cx="3439886" cy="4371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0414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1+#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D25D12E-E3A6-C3CD-C7A0-BC268E95DC8D}"/>
              </a:ext>
            </a:extLst>
          </p:cNvPr>
          <p:cNvSpPr txBox="1"/>
          <p:nvPr/>
        </p:nvSpPr>
        <p:spPr>
          <a:xfrm>
            <a:off x="408214" y="0"/>
            <a:ext cx="11375571" cy="6617196"/>
          </a:xfrm>
          <a:prstGeom prst="rect">
            <a:avLst/>
          </a:prstGeom>
          <a:noFill/>
        </p:spPr>
        <p:txBody>
          <a:bodyPr wrap="square">
            <a:spAutoFit/>
          </a:bodyPr>
          <a:lstStyle/>
          <a:p>
            <a:pPr indent="449580" algn="ctr">
              <a:lnSpc>
                <a:spcPct val="107000"/>
              </a:lnSpc>
              <a:spcAft>
                <a:spcPts val="8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Avertissement au lecteur </a:t>
            </a:r>
          </a:p>
          <a:p>
            <a:pPr indent="449580" algn="ctr">
              <a:lnSpc>
                <a:spcPct val="107000"/>
              </a:lnSpc>
              <a:spcAft>
                <a:spcPts val="800"/>
              </a:spcAft>
            </a:pPr>
            <a:r>
              <a:rPr lang="fr-FR"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fr-FR" sz="2000" i="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cliquez pour avancer à votre rythme</a:t>
            </a:r>
            <a:r>
              <a:rPr lang="fr-FR"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fr-FR" sz="10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Ce livret a pour objectif de transmettre à ses lecteurs des informations parmi les plus pertinentes ayant trait au cannabis. Cette drogue a envahi notre Nation à un niveau bien plus élevé que dans les 27 autres Nations européennes. Ses méfaits sont nombreux, certains sont graves, voire très graves. Etant de mieux en mieux analysés, il ne subsiste plus doute sur le caractère très délétère de cette drogue. </a:t>
            </a:r>
          </a:p>
          <a:p>
            <a:pPr indent="449580"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Pourtant le public méconnait assez largement ses méfaits, car ils sont occultés par nombre de médias soumis aux pressions convergentes et synchronisées des lobbies qui s’appliquent à obtenir sa légalisation. </a:t>
            </a:r>
          </a:p>
          <a:p>
            <a:pPr indent="449580"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Leur demande excipe d’activités thérapeutiques reposant sur des démonstrations très ténues, indifférentes à un rapport bénéfices/risques très défavorable. Elle est également demandée à des fins « récréatives » expression d’un euphémisme des plus trompeurs. </a:t>
            </a:r>
          </a:p>
          <a:p>
            <a:pPr indent="449580"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Des débats très médiatisés sont régulièrement lancés. Ils sont biaisés par le fait qu’ils font toujours appel aux mêmes débatteurs, sélectionnés pour leur permissivité et leurs convictions d’inspiration idéologique. Leurs connaissances de cette drogue sont selon les cas obsolètes, indigentes, fausses, incomplètes, truquées. On n’oppose jamais ou presque à ces débatteurs les spécialistes de cette drogue (médecins, pharmaciens, toxicologues, neurobiologistes,  thérapeutes,  psychiatres et addictologues non idéologues,  pas plus que d’autres membres de la société civile très au fait de ce cannabis (et d’autres drogues d’ailleurs). </a:t>
            </a:r>
          </a:p>
        </p:txBody>
      </p:sp>
    </p:spTree>
    <p:extLst>
      <p:ext uri="{BB962C8B-B14F-4D97-AF65-F5344CB8AC3E}">
        <p14:creationId xmlns:p14="http://schemas.microsoft.com/office/powerpoint/2010/main" val="2412726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89808" y="90665"/>
            <a:ext cx="6082391" cy="640951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90665"/>
            <a:ext cx="5799363" cy="640951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5401B33-B5C3-C777-9094-994C32835E67}"/>
              </a:ext>
            </a:extLst>
          </p:cNvPr>
          <p:cNvSpPr txBox="1"/>
          <p:nvPr/>
        </p:nvSpPr>
        <p:spPr>
          <a:xfrm>
            <a:off x="179615" y="80716"/>
            <a:ext cx="5916385" cy="6409512"/>
          </a:xfrm>
          <a:prstGeom prst="rect">
            <a:avLst/>
          </a:prstGeom>
          <a:noFill/>
        </p:spPr>
        <p:txBody>
          <a:bodyPr wrap="square">
            <a:spAutoFit/>
          </a:bodyPr>
          <a:lstStyle/>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16° Quelles sont les propositions vraies : ?</a:t>
            </a:r>
          </a:p>
          <a:p>
            <a:pPr algn="ct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chanvre textile pour être autorisé à la culture en France doit comporter un taux de THC inférieur à 0,2 %</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cannabis  contient plusieurs dizaines  de cannabinoïdes qui ont entre eux d’évidentes parentés chimiques mais qui présentent de grandes disparités d’effets sur l’organisme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delta-9 tétrahydrocannabinol (T.H.C.) est  le principal constituant aux effets psychotropes du chanvre indien</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Certains cultivars sont presque dépourvus de THC</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cannabigérol</a:t>
            </a:r>
            <a:r>
              <a:rPr lang="fr-FR" sz="1800" dirty="0">
                <a:effectLst/>
                <a:latin typeface="Calibri" panose="020F0502020204030204" pitchFamily="34" charset="0"/>
                <a:ea typeface="Calibri" panose="020F0502020204030204" pitchFamily="34" charset="0"/>
                <a:cs typeface="Times New Roman" panose="02020603050405020304" pitchFamily="18" charset="0"/>
              </a:rPr>
              <a:t> (CBG) est un cannabinoïde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cannabidiol (CBD) est très présent dans certains cultivars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tétrahydrocannabiphorol</a:t>
            </a:r>
            <a:r>
              <a:rPr lang="fr-FR" sz="1800" dirty="0">
                <a:effectLst/>
                <a:latin typeface="Calibri" panose="020F0502020204030204" pitchFamily="34" charset="0"/>
                <a:ea typeface="Calibri" panose="020F0502020204030204" pitchFamily="34" charset="0"/>
                <a:cs typeface="Times New Roman" panose="02020603050405020304" pitchFamily="18" charset="0"/>
              </a:rPr>
              <a:t>  (THCP) est encore plus puissant que le THC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888BE5D4-00BE-8652-3DB7-FBFC5482242C}"/>
              </a:ext>
            </a:extLst>
          </p:cNvPr>
          <p:cNvSpPr txBox="1"/>
          <p:nvPr/>
        </p:nvSpPr>
        <p:spPr>
          <a:xfrm>
            <a:off x="6379028" y="90665"/>
            <a:ext cx="5709556" cy="6035858"/>
          </a:xfrm>
          <a:prstGeom prst="rect">
            <a:avLst/>
          </a:prstGeom>
          <a:noFill/>
          <a:ln>
            <a:solidFill>
              <a:schemeClr val="tx1"/>
            </a:solidFill>
          </a:ln>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16° Toutes les propositions sont vraies</a:t>
            </a: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Dans le chanvre indien ont été identifiés plus de 100 cannabinoïdes qui présentent entre eux des parentés chimiques.</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L’un d’eux, le </a:t>
            </a:r>
            <a:r>
              <a:rPr lang="fr-FR" sz="1800" b="1"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cannabigérol</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 CBG, se transforme dans le chanvre indien en cannabidiol / CBD et en tétrahydrocannabinol /THC. Il est chez l’Homme intrinsèquement dénué des effets psychotropes du THC. </a:t>
            </a: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D’aucuns s’</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appliqu</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ent à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en faire un succès</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commerciale, s’inspirant de celui très lucratif du CBD ; ils  lui décrivent des propriétés variées,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et</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bien sûr toutes bienfaisantes.</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Certains cultivars, presque dépourvus de THC,  sont utilisés comme source de CBD.</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Le </a:t>
            </a:r>
            <a:r>
              <a:rPr lang="fr-FR" sz="1800" b="1"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tétrahydrocannabiphorol</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 THCP a une affinité près de 30 fois supérieure à celle  du THC pour les récepteurs CB1, il est plus puissant que ce dernier, mais il est en bien plus faible concentration dans la plante. </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3556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65314" y="76191"/>
            <a:ext cx="6106885" cy="642398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76191"/>
            <a:ext cx="5758543" cy="642398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6696B2D3-AF3D-13EF-708C-A6E5F5583925}"/>
              </a:ext>
            </a:extLst>
          </p:cNvPr>
          <p:cNvSpPr txBox="1"/>
          <p:nvPr/>
        </p:nvSpPr>
        <p:spPr>
          <a:xfrm>
            <a:off x="65314" y="76191"/>
            <a:ext cx="6172200" cy="6699578"/>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17° S’agissant du « rapport Roques »                sur le cannabis,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propositions vraies ?</a:t>
            </a:r>
            <a:endPar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a été commandé par Bernard Kouchner, alors secrétaire d’état à la santé du gouvernement Jospin, (</a:t>
            </a:r>
            <a:r>
              <a:rPr lang="fr-FR" sz="1100" dirty="0">
                <a:effectLst/>
                <a:latin typeface="Calibri" panose="020F0502020204030204" pitchFamily="34" charset="0"/>
                <a:ea typeface="Calibri" panose="020F0502020204030204" pitchFamily="34" charset="0"/>
                <a:cs typeface="Times New Roman" panose="02020603050405020304" pitchFamily="18" charset="0"/>
              </a:rPr>
              <a:t>cohabitation avec le Président J. Chirac)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a été rendu public en juin 1998.</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Signataire de « l’appel du 18 juin 1976 », du journal «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Libération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 » B. Kouchner milite pour la légalisation du cannabis (ainsi  d’ailleurs que des autres drogues)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Bernard Roques était professeur de pharmacochimie, pharmacien, non médecin,  assez étranger à l’épidémiologie, à l’addictologie et à la toxicologie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Ce rapport  s’appliquait à montrer, à partir de critères arbitraires et restreints, que le cannabis (selon ces critères)  était moins dangereux que l’alcool et le tabac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L’alcool et le tabac étant drogues licites,  selon sa logique le cannabis devait être  légalisé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Abondamment relayé par divers médias, il a contribué à faire progresser dans l’opinion la banalisation de cette drogue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398144F6-E00A-F13F-C192-50C9D57EC512}"/>
              </a:ext>
            </a:extLst>
          </p:cNvPr>
          <p:cNvSpPr txBox="1"/>
          <p:nvPr/>
        </p:nvSpPr>
        <p:spPr>
          <a:xfrm>
            <a:off x="6368144" y="76191"/>
            <a:ext cx="5758542" cy="6512169"/>
          </a:xfrm>
          <a:prstGeom prst="rect">
            <a:avLst/>
          </a:prstGeom>
          <a:noFill/>
          <a:ln>
            <a:solidFill>
              <a:schemeClr val="tx1"/>
            </a:solidFill>
          </a:ln>
        </p:spPr>
        <p:txBody>
          <a:bodyPr wrap="square">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17° Toutes les propositions sont vraies</a:t>
            </a:r>
          </a:p>
          <a:p>
            <a:pPr algn="ctr">
              <a:lnSpc>
                <a:spcPct val="107000"/>
              </a:lnSpc>
              <a:spcAft>
                <a:spcPts val="800"/>
              </a:spcAft>
            </a:pPr>
            <a:endPar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05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 rapport s’inscrivait dans une stratégie de légalisation du cannabis, qui avait fait nommer à la présidence de la MILDT</a:t>
            </a:r>
            <a:r>
              <a:rPr lang="fr-FR"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la</a:t>
            </a:r>
            <a:r>
              <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mission interministérielle de </a:t>
            </a:r>
            <a:r>
              <a:rPr lang="fr-FR"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lutte</a:t>
            </a:r>
            <a:r>
              <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contre les drogues et toxicomanies (oui de lutte, cherchez l’erreur) madame N. </a:t>
            </a:r>
            <a:r>
              <a:rPr lang="fr-FR"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Maestracci</a:t>
            </a:r>
            <a:r>
              <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qui s’est révélée </a:t>
            </a:r>
            <a:r>
              <a:rPr lang="fr-FR"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prolégalisatrice</a:t>
            </a:r>
            <a:r>
              <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Militante chez les étudiants Trotskyste, puis figure du syndicat de la magistrature, elle avait à la MILDT la possibilité de faire accorder des crédits  à des laboratoires de recherche et  à des services d’addictologie.</a:t>
            </a:r>
          </a:p>
          <a:p>
            <a:r>
              <a:rPr lang="fr-FR" sz="5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r>
              <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Plusieurs de leurs responsables, par intérêt </a:t>
            </a:r>
            <a:r>
              <a:rPr lang="fr-FR"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ou par conviction) lui  manifestaient leur reconnaissance en accourant  dans les médias pour épauler ses déclarations banalisant cette drogue. Son attitude était simultanément épaulée par l’Observatoire français des drogues et des toxicomanies (dirigé par J.-M. Costes). Il accompagnait  de commentaires rassurants la montée du péril cannabique en France,  alors que notre Nation devenait sa toute première consommatrice parmi les nations européennes.                                               </a:t>
            </a:r>
          </a:p>
          <a:p>
            <a:endParaRPr lang="fr-FR"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r>
              <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La publication de ce rapport a été hâtée pour « couper l’herbe sous le pied » du Président Chirac qui devait s’exprimer publiquement</a:t>
            </a:r>
            <a:endParaRPr lang="fr-FR" sz="1600" dirty="0">
              <a:solidFill>
                <a:srgbClr val="0070C0"/>
              </a:solidFill>
            </a:endParaRPr>
          </a:p>
        </p:txBody>
      </p:sp>
    </p:spTree>
    <p:extLst>
      <p:ext uri="{BB962C8B-B14F-4D97-AF65-F5344CB8AC3E}">
        <p14:creationId xmlns:p14="http://schemas.microsoft.com/office/powerpoint/2010/main" val="2323562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Effect transition="in" filter="fade">
                                      <p:cBhvr>
                                        <p:cTn id="9"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76199" y="112955"/>
            <a:ext cx="6096000" cy="638722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112955"/>
            <a:ext cx="5812972" cy="638722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5EAB310-0727-5851-ED56-19A444638A74}"/>
              </a:ext>
            </a:extLst>
          </p:cNvPr>
          <p:cNvSpPr txBox="1"/>
          <p:nvPr/>
        </p:nvSpPr>
        <p:spPr>
          <a:xfrm>
            <a:off x="0" y="69696"/>
            <a:ext cx="6096000" cy="5721695"/>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18 °Quelles sont les propositions vraies ?</a:t>
            </a:r>
          </a:p>
          <a:p>
            <a:pPr algn="ct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A - Une bouffée d’une pipe à eau permet d’inhaler un volume de fumée jusqu’à 100 fois supérieure à celle d’un « joint » ou d’un « pétard »</a:t>
            </a:r>
          </a:p>
          <a:p>
            <a:pPr marL="457200">
              <a:lnSpc>
                <a:spcPct val="107000"/>
              </a:lnSpc>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B - « l’huile de cannabis » est obtenue à partir de la graine du chanvre indien (« chènevis »)</a:t>
            </a:r>
          </a:p>
          <a:p>
            <a:pPr marL="457200">
              <a:lnSpc>
                <a:spcPct val="107000"/>
              </a:lnSpc>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C  - « L’huile de cannabis »  est presque dépourvue de THC.</a:t>
            </a:r>
          </a:p>
          <a:p>
            <a:pPr marL="457200" indent="441960">
              <a:lnSpc>
                <a:spcPct val="107000"/>
              </a:lnSpc>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D - Le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dabbing</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utilise le produit d’extraction de la résine de cannabis par du butane à l’état liquide</a:t>
            </a:r>
          </a:p>
          <a:p>
            <a:pPr marL="457200">
              <a:lnSpc>
                <a:spcPct val="107000"/>
              </a:lnSpc>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E-  le cannabidiol / CBD, au contact de l’acidité gastrique, peut se transformer  en tétrahydrocannabinol / THC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C4434E7F-27CF-D445-07DE-B2C55F192AC2}"/>
              </a:ext>
            </a:extLst>
          </p:cNvPr>
          <p:cNvSpPr txBox="1"/>
          <p:nvPr/>
        </p:nvSpPr>
        <p:spPr>
          <a:xfrm>
            <a:off x="6302829" y="112955"/>
            <a:ext cx="5889170" cy="5827942"/>
          </a:xfrm>
          <a:prstGeom prst="rect">
            <a:avLst/>
          </a:prstGeom>
          <a:noFill/>
        </p:spPr>
        <p:txBody>
          <a:bodyPr wrap="square">
            <a:spAutoFit/>
          </a:bodyPr>
          <a:lstStyle/>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18° Les propositions B et C sont fausses</a:t>
            </a:r>
          </a:p>
          <a:p>
            <a:pPr>
              <a:lnSpc>
                <a:spcPct val="107000"/>
              </a:lnSpc>
              <a:spcAft>
                <a:spcPts val="800"/>
              </a:spcAft>
            </a:pPr>
            <a:endParaRPr lang="fr-F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 que l’on appelle « l’huile de cannabis » n’est pas l’huile obtenue à partir des graines du chanvre, mais le produit d’extraction de la résine/haschisch/shit par des solvants lipophiles. </a:t>
            </a:r>
          </a:p>
          <a:p>
            <a:pPr indent="449580">
              <a:lnSpc>
                <a:spcPct val="107000"/>
              </a:lnSpc>
              <a:spcAft>
                <a:spcPts val="800"/>
              </a:spcAft>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Alors que l’huile de graines de chanvre/chènevis est dépourvue de THC, « l’huile de cannabis » en comporte des taux très élevés (60%).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Tel un solvant apolaire/lipophile, le butane liquide extrait de la résine de cannabis les substances insolubles dans l’eau, THC en tête ; le butane se volatilisant spontanément laisse un résidu </a:t>
            </a:r>
            <a:r>
              <a:rPr lang="fr-F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qui a</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une très haute teneur en cannabinoïdes.</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 CBD administré à partir d’un vapoteur, shuntant donc la traversée de l’estomac ne se transforme pas significativement en THC. </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7E0C4B1-807B-78AE-AA27-C3880C72BF06}"/>
              </a:ext>
            </a:extLst>
          </p:cNvPr>
          <p:cNvSpPr/>
          <p:nvPr/>
        </p:nvSpPr>
        <p:spPr>
          <a:xfrm>
            <a:off x="370114" y="2634343"/>
            <a:ext cx="5660572" cy="15457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3880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19743" y="104675"/>
            <a:ext cx="6052456" cy="642066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104674"/>
            <a:ext cx="5769428" cy="639550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DB2022A7-5E5F-5BF1-02E1-3656F0EAB349}"/>
              </a:ext>
            </a:extLst>
          </p:cNvPr>
          <p:cNvSpPr txBox="1"/>
          <p:nvPr/>
        </p:nvSpPr>
        <p:spPr>
          <a:xfrm>
            <a:off x="119743" y="104675"/>
            <a:ext cx="5976257" cy="5629285"/>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19°- S’agissant du THC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propositions vraies ?</a:t>
            </a:r>
          </a:p>
          <a:p>
            <a:pPr marL="457200" algn="ctr">
              <a:lnSpc>
                <a:spcPct val="107000"/>
              </a:lnSpc>
            </a:pP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THC stimule les récepteurs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 qui sont la variété de récepteurs  les plus abondants du cerveau</a:t>
            </a:r>
          </a:p>
          <a:p>
            <a:pPr marL="342900" lvl="0" indent="-342900">
              <a:lnSpc>
                <a:spcPct val="107000"/>
              </a:lnSpc>
              <a:buFont typeface="+mj-lt"/>
              <a:buAutoNum type="alphaUcPeriod"/>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récepteurs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 sont présents dans presque toutes les structures cérébrales (ubiquistes)</a:t>
            </a:r>
          </a:p>
          <a:p>
            <a:pPr marL="342900" lvl="0" indent="-342900">
              <a:lnSpc>
                <a:spcPct val="107000"/>
              </a:lnSpc>
              <a:buFont typeface="+mj-lt"/>
              <a:buAutoNum type="alphaUcPeriod"/>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THC stimule les récepteurs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 qui sont ceux de substances endogènes, </a:t>
            </a:r>
            <a:r>
              <a:rPr lang="fr-FR" dirty="0">
                <a:latin typeface="Calibri" panose="020F0502020204030204" pitchFamily="34" charset="0"/>
                <a:ea typeface="Calibri" panose="020F0502020204030204" pitchFamily="34" charset="0"/>
                <a:cs typeface="Times New Roman" panose="02020603050405020304" pitchFamily="18" charset="0"/>
              </a:rPr>
              <a:t>issue</a:t>
            </a:r>
            <a:r>
              <a:rPr lang="fr-FR" sz="1800" dirty="0">
                <a:effectLst/>
                <a:latin typeface="Calibri" panose="020F0502020204030204" pitchFamily="34" charset="0"/>
                <a:ea typeface="Calibri" panose="020F0502020204030204" pitchFamily="34" charset="0"/>
                <a:cs typeface="Times New Roman" panose="02020603050405020304" pitchFamily="18" charset="0"/>
              </a:rPr>
              <a:t>s de l’acide arachidonique</a:t>
            </a:r>
          </a:p>
          <a:p>
            <a:pPr marL="342900" lvl="0" indent="-342900">
              <a:lnSpc>
                <a:spcPct val="107000"/>
              </a:lnSpc>
              <a:buFont typeface="+mj-lt"/>
              <a:buAutoNum type="alphaUcPeriod"/>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récepteurs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 interviennent dans une régulation très fine de la communication </a:t>
            </a:r>
            <a:r>
              <a:rPr lang="fr-FR" dirty="0">
                <a:latin typeface="Calibri" panose="020F0502020204030204" pitchFamily="34" charset="0"/>
                <a:ea typeface="Calibri" panose="020F0502020204030204" pitchFamily="34" charset="0"/>
                <a:cs typeface="Times New Roman" panose="02020603050405020304" pitchFamily="18" charset="0"/>
              </a:rPr>
              <a:t>entre</a:t>
            </a:r>
            <a:r>
              <a:rPr lang="fr-FR" sz="1800" dirty="0">
                <a:effectLst/>
                <a:latin typeface="Calibri" panose="020F0502020204030204" pitchFamily="34" charset="0"/>
                <a:ea typeface="Calibri" panose="020F0502020204030204" pitchFamily="34" charset="0"/>
                <a:cs typeface="Times New Roman" panose="02020603050405020304" pitchFamily="18" charset="0"/>
              </a:rPr>
              <a:t> différents neurones cérébraux</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75D2607B-C8CE-28C3-587D-E4FFC83D3F13}"/>
              </a:ext>
            </a:extLst>
          </p:cNvPr>
          <p:cNvSpPr txBox="1"/>
          <p:nvPr/>
        </p:nvSpPr>
        <p:spPr>
          <a:xfrm>
            <a:off x="6422570" y="104675"/>
            <a:ext cx="5769429" cy="6431043"/>
          </a:xfrm>
          <a:prstGeom prst="rect">
            <a:avLst/>
          </a:prstGeom>
          <a:noFill/>
        </p:spPr>
        <p:txBody>
          <a:bodyPr wrap="square">
            <a:spAutoFit/>
          </a:bodyPr>
          <a:lstStyle/>
          <a:p>
            <a:pPr algn="ctr">
              <a:lnSpc>
                <a:spcPct val="107000"/>
              </a:lnSpc>
              <a:spcAft>
                <a:spcPts val="800"/>
              </a:spcAft>
            </a:pPr>
            <a:r>
              <a:rPr lang="fr-FR"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19° Toutes les propositions sont vraies</a:t>
            </a: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2400"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Les récepteurs CB</a:t>
            </a:r>
            <a:r>
              <a:rPr lang="fr-FR" sz="1800" b="1" baseline="-25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1</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présents</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dans toutes les structures cérébrales sont impliqués dans la régulation des transmissions inter neuronales ; de là leur caractère diffus et les effets multiples qui résultent de leur stimulation simultanée par le THC. </a:t>
            </a: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Ce n’est pas impunément que  l’on perturbe intensément, durablement, un système (celui des endocannabinoïdes) au service d’une régulation subtile du fonctionnement cérébral, en introduisant dans l’organisme le THC,  qui stimule intensément, durablement et partout à la fois les récepteurs CB</a:t>
            </a:r>
            <a:r>
              <a:rPr lang="fr-FR" sz="1800" b="1" baseline="-25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1</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Le THC</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ne mime pas l’action des endocannabinoïdes,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il</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la caricature, à la façon « d’un éléphant dans un magasin de porcelaine ».  La demi douzaine d’endocannabinoïdes identifiés sont tous des  dérivés de l’acide </a:t>
            </a:r>
            <a:r>
              <a:rPr lang="fr-FR" sz="1800" b="1"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arachidonique</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constituant abondant des membranes cellulaires.</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4847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14300" y="65314"/>
            <a:ext cx="6057899" cy="643486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65314"/>
            <a:ext cx="5774871" cy="643486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942367ED-F38C-0EBC-E4E1-DF49BD224504}"/>
              </a:ext>
            </a:extLst>
          </p:cNvPr>
          <p:cNvSpPr txBox="1"/>
          <p:nvPr/>
        </p:nvSpPr>
        <p:spPr>
          <a:xfrm>
            <a:off x="114300" y="0"/>
            <a:ext cx="6123214" cy="5830673"/>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20°- Concernant le devenir du THC dans l’organisme (sa pharmacocinétique)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propositions vraies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Peut être administré par inhalation</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Peut être pulvérisé par voie nasale</a:t>
            </a:r>
          </a:p>
          <a:p>
            <a:pPr lvl="0">
              <a:lnSpc>
                <a:spcPct val="107000"/>
              </a:lnSpc>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C.   Peut être administré par voie orale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D.   Il franchit  aisément la barrière hémato-encéphalique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E.    </a:t>
            </a:r>
            <a:r>
              <a:rPr lang="fr-FR" dirty="0">
                <a:latin typeface="Calibri" panose="020F0502020204030204" pitchFamily="34" charset="0"/>
                <a:ea typeface="Calibri" panose="020F0502020204030204" pitchFamily="34" charset="0"/>
                <a:cs typeface="Times New Roman" panose="02020603050405020304" pitchFamily="18" charset="0"/>
              </a:rPr>
              <a:t>Il</a:t>
            </a:r>
            <a:r>
              <a:rPr lang="fr-FR" sz="1800" dirty="0">
                <a:effectLst/>
                <a:latin typeface="Calibri" panose="020F0502020204030204" pitchFamily="34" charset="0"/>
                <a:ea typeface="Calibri" panose="020F0502020204030204" pitchFamily="34" charset="0"/>
                <a:cs typeface="Times New Roman" panose="02020603050405020304" pitchFamily="18" charset="0"/>
              </a:rPr>
              <a:t> se stocke dans les lipides cérébraux, pouvant y persister pendant plusieurs semaines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AutoNum type="alphaUcPeriod" startAt="6"/>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est métabolisé par le foie, </a:t>
            </a:r>
            <a:r>
              <a:rPr lang="fr-FR" dirty="0">
                <a:latin typeface="Calibri" panose="020F0502020204030204" pitchFamily="34" charset="0"/>
                <a:ea typeface="Calibri" panose="020F0502020204030204" pitchFamily="34" charset="0"/>
                <a:cs typeface="Times New Roman" panose="02020603050405020304" pitchFamily="18" charset="0"/>
              </a:rPr>
              <a:t>qui forme des dérivés solubles</a:t>
            </a:r>
            <a:r>
              <a:rPr lang="fr-FR" sz="1800" dirty="0">
                <a:effectLst/>
                <a:latin typeface="Calibri" panose="020F0502020204030204" pitchFamily="34" charset="0"/>
                <a:ea typeface="Calibri" panose="020F0502020204030204" pitchFamily="34" charset="0"/>
                <a:cs typeface="Times New Roman" panose="02020603050405020304" pitchFamily="18" charset="0"/>
              </a:rPr>
              <a:t> dans l’eau, et sont éliminés dans l’urine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cannabinoides</a:t>
            </a:r>
            <a:r>
              <a:rPr lang="fr-FR" sz="1800" dirty="0">
                <a:effectLst/>
                <a:latin typeface="Calibri" panose="020F0502020204030204" pitchFamily="34" charset="0"/>
                <a:ea typeface="Calibri" panose="020F0502020204030204" pitchFamily="34" charset="0"/>
                <a:cs typeface="Times New Roman" panose="02020603050405020304" pitchFamily="18" charset="0"/>
              </a:rPr>
              <a:t> urinaires)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G</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Il devrait pouvoir être administré par voie percutanée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D87ED26F-3ABB-D60C-35BB-A4D2F32C88DC}"/>
              </a:ext>
            </a:extLst>
          </p:cNvPr>
          <p:cNvSpPr txBox="1"/>
          <p:nvPr/>
        </p:nvSpPr>
        <p:spPr>
          <a:xfrm>
            <a:off x="6466114" y="0"/>
            <a:ext cx="5611586" cy="6229654"/>
          </a:xfrm>
          <a:prstGeom prst="rect">
            <a:avLst/>
          </a:prstGeom>
          <a:noFill/>
        </p:spPr>
        <p:txBody>
          <a:bodyPr wrap="square">
            <a:spAutoFit/>
          </a:bodyPr>
          <a:lstStyle/>
          <a:p>
            <a:pPr>
              <a:lnSpc>
                <a:spcPct val="107000"/>
              </a:lnSpc>
              <a:spcAft>
                <a:spcPts val="800"/>
              </a:spcAft>
            </a:pPr>
            <a:r>
              <a:rPr lang="fr-FR"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20° Toutes les propositions sont vraies</a:t>
            </a:r>
          </a:p>
          <a:p>
            <a:pPr algn="just">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La lipophilie très importante du THC, jointe à son action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pour de</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très faibles doses,  devraient lui assurer une résorption percutanée intense. </a:t>
            </a:r>
          </a:p>
          <a:p>
            <a:pPr algn="just">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Notre cerveau est pour le THC telle une grande plage de sable sec, où à la marée montante chaque vague est bue par le sable sans repartir ; à marée basse des filets d’eau sont libérés par le sable pour regagner le large. </a:t>
            </a:r>
            <a:endPar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Chaque joint supplémentaire vient accroître la quantité de THC retenue par le cerveau ; le cannabis est une drogue très lente qui persiste, selon l’importance des consommations, des jours et même des semaines dans les masses lipidiques de l’organisme et tout spécialement le cerveau,  intensément perfusé par le sang et qui est très riche en substances lipidiques.</a:t>
            </a:r>
            <a:endParaRPr lang="fr-FR" sz="1200"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Au rythme lent où le THC est libéré du cerveau il passe par le foie qui le métabolise en dérivés plus hydrophiles, qui peuvent être éliminés par le rein dans les urines (cannabinoïdes urinaires).</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3072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83976" y="93306"/>
            <a:ext cx="6088223" cy="636021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93306"/>
            <a:ext cx="5840187" cy="636021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E4ADA71-F05B-3C26-D0BF-ECA3897DEE87}"/>
              </a:ext>
            </a:extLst>
          </p:cNvPr>
          <p:cNvSpPr txBox="1"/>
          <p:nvPr/>
        </p:nvSpPr>
        <p:spPr>
          <a:xfrm>
            <a:off x="179615" y="93306"/>
            <a:ext cx="5916385" cy="5721759"/>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21°-  S’agissant de la toxicité cardio-vasculaire du cannabis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 a-t-il une proposition fausse ?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 oui, laquelle ?</a:t>
            </a: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est à l’origine, chez le fœtus dont la mère le consomme, de malformations cardiaques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est la troisième cause de déclenchement d’infarctus du myocarde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est à l’origine d’artérites des membres inférieurs chez des sujets jeunes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est à l’origine d’accidents vasculaires cérébraux chez des sujets jeunes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accroit le risque de mortalité d’un facteur 4,5 chez les sujets porteurs de fibrillation auriculaire/atriale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BCCA0C01-169B-02A1-464C-B20F8310412C}"/>
              </a:ext>
            </a:extLst>
          </p:cNvPr>
          <p:cNvSpPr txBox="1"/>
          <p:nvPr/>
        </p:nvSpPr>
        <p:spPr>
          <a:xfrm>
            <a:off x="6351814" y="93306"/>
            <a:ext cx="5840186" cy="5812925"/>
          </a:xfrm>
          <a:prstGeom prst="rect">
            <a:avLst/>
          </a:prstGeom>
          <a:noFill/>
        </p:spPr>
        <p:txBody>
          <a:bodyPr wrap="square">
            <a:spAutoFit/>
          </a:bodyPr>
          <a:lstStyle/>
          <a:p>
            <a:pPr>
              <a:lnSpc>
                <a:spcPct val="107000"/>
              </a:lnSpc>
              <a:spcAft>
                <a:spcPts val="800"/>
              </a:spcAft>
            </a:pPr>
            <a:r>
              <a:rPr lang="fr-FR"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21° Toutes les propositions sont vraies</a:t>
            </a:r>
          </a:p>
          <a:p>
            <a:pPr indent="449580">
              <a:lnSpc>
                <a:spcPct val="107000"/>
              </a:lnSpc>
              <a:spcAft>
                <a:spcPts val="800"/>
              </a:spcAft>
            </a:pPr>
            <a:endPar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endPar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endParaRPr lang="fr-FR" sz="2800"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Ces effets sont la conséquence non seulement  de l’action du THC sur les vaisseaux , mais aussi de l’oxyde de carbone  engendré par la combustion de l’élément végétal (le  cannabis lui-même et le tabac quand le haschisch est mélangé à ce dernier). </a:t>
            </a: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Les artérites sont plus précoces  que celles dues au tabac, ayant un temps fait imputer ce trouble à la maladie génétique  de Léo </a:t>
            </a:r>
            <a:r>
              <a:rPr lang="fr-FR" sz="1800" b="1"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Buerger</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Les A.V.C. sont de type ischémique, ils ne se reproduisent pas si la consommation de cannabis est définitivement stoppée ;  sinon ils peuvent se reproduire.</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5100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76199" y="112705"/>
            <a:ext cx="6096000" cy="662907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D4157A0F-6E78-8B0E-E8BF-AD58960DB205}"/>
              </a:ext>
            </a:extLst>
          </p:cNvPr>
          <p:cNvSpPr txBox="1"/>
          <p:nvPr/>
        </p:nvSpPr>
        <p:spPr>
          <a:xfrm>
            <a:off x="76200" y="116224"/>
            <a:ext cx="6019800" cy="5444247"/>
          </a:xfrm>
          <a:prstGeom prst="rect">
            <a:avLst/>
          </a:prstGeom>
          <a:noFill/>
        </p:spPr>
        <p:txBody>
          <a:bodyPr wrap="square">
            <a:spAutoFit/>
          </a:bodyPr>
          <a:lstStyle/>
          <a:p>
            <a:pPr algn="ctr">
              <a:lnSpc>
                <a:spcPct val="107000"/>
              </a:lnSpc>
              <a:spcAft>
                <a:spcPts val="800"/>
              </a:spcAft>
            </a:pPr>
            <a:r>
              <a:rPr lang="fr-FR" sz="2400" b="1" dirty="0">
                <a:latin typeface="Calibri" panose="020F0502020204030204" pitchFamily="34" charset="0"/>
                <a:ea typeface="Calibri" panose="020F0502020204030204" pitchFamily="34" charset="0"/>
                <a:cs typeface="Times New Roman" panose="02020603050405020304" pitchFamily="18" charset="0"/>
              </a:rPr>
              <a:t>22° S’agissant  de la pharmacocinétique du THC</a:t>
            </a:r>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Q</a:t>
            </a: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uelle est la proposition fausse ?</a:t>
            </a:r>
          </a:p>
          <a:p>
            <a:pPr algn="ctr">
              <a:lnSpc>
                <a:spcPct val="107000"/>
              </a:lnSpc>
              <a:spcAft>
                <a:spcPts val="800"/>
              </a:spcAft>
            </a:pPr>
            <a:endPar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La disparition du THC du sang  correspond à son     élimination de l’organisme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B-  Le THC est assez soluble dans l’eau</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 Le THC  est exceptionnellement soluble dans les graisses / lipides ; tels ceux du cerveau</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 D- Chaque nouveau joint accroit la quantité  de THC stockée dans l’organisme</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         E -Le THC est rapidement éliminé de l’organisme par le foie.</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9914D62E-CB68-6DDA-A980-58522475341E}"/>
              </a:ext>
            </a:extLst>
          </p:cNvPr>
          <p:cNvSpPr txBox="1"/>
          <p:nvPr/>
        </p:nvSpPr>
        <p:spPr>
          <a:xfrm>
            <a:off x="6487885" y="112705"/>
            <a:ext cx="5519058" cy="6201569"/>
          </a:xfrm>
          <a:prstGeom prst="rect">
            <a:avLst/>
          </a:prstGeom>
          <a:noFill/>
        </p:spPr>
        <p:txBody>
          <a:bodyPr wrap="square">
            <a:spAutoFit/>
          </a:bodyPr>
          <a:lstStyle/>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22° les propositions A, B et E sont fausses </a:t>
            </a:r>
            <a:endParaRPr lang="fr-F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fr-FR" sz="1800" i="1"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fr-FR" i="1"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fr-FR" sz="1800" i="1"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fr-FR" sz="500" i="1"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fr-FR" sz="1800" i="1"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Lorsque le THC disparaît du sang c’est pour aller se stocker dans les tissus  riches en lipides, au prorata de leur perfusion sanguine, et non par élimination de l’organisme.</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Cette élimination procède effectivement d’une transformation par le foie du THC  en métabolites plus hydrosolubles : le THC-OH et le THC-COOH ; mais cette transformation est lente, comme est lente, de ce fait, son élimination de l’organisme.</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 THC n’est pas une drogue « douce » c’est une drogue « lente » qui s’attarde des semaines et même plus de 2 mois dans l’organisme.</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e 14">
            <a:extLst>
              <a:ext uri="{FF2B5EF4-FFF2-40B4-BE49-F238E27FC236}">
                <a16:creationId xmlns:a16="http://schemas.microsoft.com/office/drawing/2014/main" id="{00BE08D7-F739-1496-5A24-4A2310D0D42E}"/>
              </a:ext>
            </a:extLst>
          </p:cNvPr>
          <p:cNvGrpSpPr/>
          <p:nvPr/>
        </p:nvGrpSpPr>
        <p:grpSpPr>
          <a:xfrm>
            <a:off x="85666" y="2407299"/>
            <a:ext cx="6010491" cy="3027815"/>
            <a:chOff x="-23192" y="2416629"/>
            <a:chExt cx="6010491" cy="3027815"/>
          </a:xfrm>
        </p:grpSpPr>
        <p:sp>
          <p:nvSpPr>
            <p:cNvPr id="7" name="Rectangle 6">
              <a:extLst>
                <a:ext uri="{FF2B5EF4-FFF2-40B4-BE49-F238E27FC236}">
                  <a16:creationId xmlns:a16="http://schemas.microsoft.com/office/drawing/2014/main" id="{1D413D76-025C-AD61-F5B1-49751AEC8478}"/>
                </a:ext>
              </a:extLst>
            </p:cNvPr>
            <p:cNvSpPr/>
            <p:nvPr/>
          </p:nvSpPr>
          <p:spPr>
            <a:xfrm>
              <a:off x="76199" y="3093310"/>
              <a:ext cx="5900057" cy="4027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3FC26682-571F-349C-EA37-5691160DFDB9}"/>
                </a:ext>
              </a:extLst>
            </p:cNvPr>
            <p:cNvSpPr/>
            <p:nvPr/>
          </p:nvSpPr>
          <p:spPr>
            <a:xfrm>
              <a:off x="76200" y="2416629"/>
              <a:ext cx="5900057"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4D3B7CB7-698F-DA0D-5A1A-143380DEFAE3}"/>
                </a:ext>
              </a:extLst>
            </p:cNvPr>
            <p:cNvSpPr/>
            <p:nvPr/>
          </p:nvSpPr>
          <p:spPr>
            <a:xfrm>
              <a:off x="-23192" y="4834844"/>
              <a:ext cx="6010491"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Rectangle 16">
            <a:extLst>
              <a:ext uri="{FF2B5EF4-FFF2-40B4-BE49-F238E27FC236}">
                <a16:creationId xmlns:a16="http://schemas.microsoft.com/office/drawing/2014/main" id="{0800C223-2D58-35E2-710C-C90DCA7CA42D}"/>
              </a:ext>
            </a:extLst>
          </p:cNvPr>
          <p:cNvSpPr/>
          <p:nvPr/>
        </p:nvSpPr>
        <p:spPr>
          <a:xfrm>
            <a:off x="6302829" y="112705"/>
            <a:ext cx="5812971" cy="662907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94217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48985" y="64248"/>
            <a:ext cx="6123214" cy="6435929"/>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64248"/>
            <a:ext cx="5840186" cy="64359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A45D5D6-EFF6-9F76-997C-2FCFDBAE2C99}"/>
              </a:ext>
            </a:extLst>
          </p:cNvPr>
          <p:cNvSpPr txBox="1"/>
          <p:nvPr/>
        </p:nvSpPr>
        <p:spPr>
          <a:xfrm>
            <a:off x="114300" y="97027"/>
            <a:ext cx="6123214" cy="6318461"/>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23° Quels troubles, parmi les suivants, </a:t>
            </a:r>
          </a:p>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peut présenter un bébé dont la maman </a:t>
            </a:r>
          </a:p>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fumait du cannabis pendant sa grossesse ?</a:t>
            </a:r>
          </a:p>
          <a:p>
            <a:pP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Prématurité</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Risque accru d’effet tératogène (malformations)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Petite taille, petit poids de naissance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Mort subite « inexpliquée »</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Hyperactivité et déficit de l’attention dans l’enfance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Retard de son développement staturo-pondéral</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Retard de son développement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psycho-moteur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Plus grande vulnérabilité  aux toxicomanies à l’adolescence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Risques accrus de trouble autistiques ou schizophréniques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E86C4C90-BBDA-EDD8-FA16-A5FFC773D50D}"/>
              </a:ext>
            </a:extLst>
          </p:cNvPr>
          <p:cNvSpPr txBox="1"/>
          <p:nvPr/>
        </p:nvSpPr>
        <p:spPr>
          <a:xfrm>
            <a:off x="6368144" y="97027"/>
            <a:ext cx="5709556" cy="5944653"/>
          </a:xfrm>
          <a:prstGeom prst="rect">
            <a:avLst/>
          </a:prstGeom>
          <a:noFill/>
        </p:spPr>
        <p:txBody>
          <a:bodyPr wrap="square">
            <a:spAutoFit/>
          </a:bodyPr>
          <a:lstStyle/>
          <a:p>
            <a:pPr algn="ctr">
              <a:lnSpc>
                <a:spcPct val="107000"/>
              </a:lnSpc>
              <a:spcAft>
                <a:spcPts val="800"/>
              </a:spcAft>
            </a:pPr>
            <a:r>
              <a:rPr lang="fr-FR" sz="2400" b="1" i="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23° Toutes les propositions sont vraies</a:t>
            </a:r>
          </a:p>
          <a:p>
            <a:pPr algn="ctr">
              <a:lnSpc>
                <a:spcPct val="107000"/>
              </a:lnSpc>
              <a:spcAft>
                <a:spcPts val="800"/>
              </a:spcAft>
            </a:pPr>
            <a:endParaRPr lang="fr-FR"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La grossesse est abrégée en moyenne d’une quinzaine de jours, avec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des</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réductions du poids et de la taille plus marquées que ne le ferait une prématurité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ayant </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une autre origine. La responsabilité de certaines anomalies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es</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t difficiles à distinguer de celles dues au tabac auquel il est souvent associé.</a:t>
            </a:r>
          </a:p>
          <a:p>
            <a:pPr>
              <a:lnSpc>
                <a:spcPct val="107000"/>
              </a:lnSpc>
              <a:spcAft>
                <a:spcPts val="800"/>
              </a:spcAft>
            </a:pPr>
            <a:endPar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Trois  femmes sur 4 qui fumaient du tabac et du cannabis avant d’être enceintes sont incapables d’arrêter leur consommation quand elles le deviennent, et c’est pour leur fœtus la double peine.</a:t>
            </a:r>
          </a:p>
          <a:p>
            <a:pPr>
              <a:lnSpc>
                <a:spcPct val="107000"/>
              </a:lnSpc>
              <a:spcAft>
                <a:spcPts val="800"/>
              </a:spcAft>
            </a:pPr>
            <a:endPar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Différentes anomalies sont la conséquence des effets épigénétiques du THC (cf. infra).</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2189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93306" y="93306"/>
            <a:ext cx="6078893" cy="636021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93306"/>
            <a:ext cx="5795865" cy="636021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4F392EE-959C-941F-BB3F-59CDB1BBDE4E}"/>
              </a:ext>
            </a:extLst>
          </p:cNvPr>
          <p:cNvSpPr txBox="1"/>
          <p:nvPr/>
        </p:nvSpPr>
        <p:spPr>
          <a:xfrm>
            <a:off x="170283" y="93306"/>
            <a:ext cx="5831631" cy="6182718"/>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24° S’agissant de l’escalade des drogues à laquelle incite le cannabis,</a:t>
            </a: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propositions vraies ?</a:t>
            </a:r>
          </a:p>
          <a:p>
            <a:pPr algn="ctr">
              <a:lnSpc>
                <a:spcPct val="107000"/>
              </a:lnSpc>
              <a:spcAft>
                <a:spcPts val="800"/>
              </a:spcAft>
            </a:pPr>
            <a:endParaRPr lang="fr-FR" sz="105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Elle a été longtemps </a:t>
            </a:r>
            <a:r>
              <a:rPr lang="fr-FR" dirty="0">
                <a:latin typeface="Calibri" panose="020F0502020204030204" pitchFamily="34" charset="0"/>
                <a:ea typeface="Calibri" panose="020F0502020204030204" pitchFamily="34" charset="0"/>
                <a:cs typeface="Times New Roman" panose="02020603050405020304" pitchFamily="18" charset="0"/>
              </a:rPr>
              <a:t>contes</a:t>
            </a:r>
            <a:r>
              <a:rPr lang="fr-FR" sz="1800" dirty="0">
                <a:effectLst/>
                <a:latin typeface="Calibri" panose="020F0502020204030204" pitchFamily="34" charset="0"/>
                <a:ea typeface="Calibri" panose="020F0502020204030204" pitchFamily="34" charset="0"/>
                <a:cs typeface="Times New Roman" panose="02020603050405020304" pitchFamily="18" charset="0"/>
              </a:rPr>
              <a:t>tée par ceux qui militent pour sa légalisation</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Elle procède en partie de la tolérance au THC qui, après  avoir conduit à accroître ses doses et la fréquence de ses usages, incite à y ajouter une, puis d’autres drogues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Un usage parental de cannabis  par un effet épigénétique dont hérite leur enfant,  installe une diminution des récepteurs dopaminergiques D</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fr-FR" sz="1800" dirty="0">
                <a:effectLst/>
                <a:latin typeface="Calibri" panose="020F0502020204030204" pitchFamily="34" charset="0"/>
                <a:ea typeface="Calibri" panose="020F0502020204030204" pitchFamily="34" charset="0"/>
                <a:cs typeface="Times New Roman" panose="02020603050405020304" pitchFamily="18" charset="0"/>
              </a:rPr>
              <a:t> dans le noyau accumbens ; l’anhédonisme qui en résulte l’incitera à  consommer des drogues pour y palier.</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L’exposition au cannabis, par un effet épigénétique, accroit les effets de récompense/appétitifs des morphiniques ou de la cocaïne, i.e. leur pouvoir addictif</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36EB993B-C3FE-7C28-02AF-54106531635B}"/>
              </a:ext>
            </a:extLst>
          </p:cNvPr>
          <p:cNvSpPr txBox="1"/>
          <p:nvPr/>
        </p:nvSpPr>
        <p:spPr>
          <a:xfrm>
            <a:off x="6470003" y="93306"/>
            <a:ext cx="5551714" cy="5271956"/>
          </a:xfrm>
          <a:prstGeom prst="rect">
            <a:avLst/>
          </a:prstGeom>
          <a:noFill/>
        </p:spPr>
        <p:txBody>
          <a:bodyPr wrap="square">
            <a:spAutoFit/>
          </a:bodyPr>
          <a:lstStyle/>
          <a:p>
            <a:pPr algn="ctr">
              <a:lnSpc>
                <a:spcPct val="107000"/>
              </a:lnSpc>
              <a:spcAft>
                <a:spcPts val="800"/>
              </a:spcAft>
            </a:pPr>
            <a:r>
              <a:rPr lang="fr-FR" sz="24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24</a:t>
            </a:r>
            <a:r>
              <a:rPr lang="fr-FR"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Toutes ces propositions sont vraies</a:t>
            </a:r>
          </a:p>
          <a:p>
            <a:pPr algn="ctr">
              <a:lnSpc>
                <a:spcPct val="107000"/>
              </a:lnSpc>
              <a:spcAft>
                <a:spcPts val="800"/>
              </a:spcAft>
            </a:pPr>
            <a:endParaRPr lang="fr-FR" sz="2400"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0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Accepter l’idée de cette escalade  aurait conduit ceux qui militaient pour la légalisation du cannabis à y renoncer. </a:t>
            </a:r>
          </a:p>
          <a:p>
            <a:pPr>
              <a:lnSpc>
                <a:spcPct val="107000"/>
              </a:lnSpc>
              <a:spcAft>
                <a:spcPts val="800"/>
              </a:spcAft>
            </a:pPr>
            <a:endPar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Les preuves épidémiologiques et plus encore neurobiologiques ont rendu cette escalade irréfragable, d’ailleurs, de façon plus grave, il ne s’agit pas de substituer une drogue au cannabis, mais y ajouter une autre, puis bientôt plusieurs autres drogues ; installant ainsi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ces</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poly toxicomanies constatées de plus en plus fréquemment.</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371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83976" y="83976"/>
            <a:ext cx="6088223" cy="6416201"/>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83976"/>
            <a:ext cx="5805195" cy="64162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185000E4-37F9-347A-720F-3AC65BE8AF84}"/>
              </a:ext>
            </a:extLst>
          </p:cNvPr>
          <p:cNvSpPr txBox="1"/>
          <p:nvPr/>
        </p:nvSpPr>
        <p:spPr>
          <a:xfrm>
            <a:off x="83976" y="54422"/>
            <a:ext cx="6012024" cy="5629285"/>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26°  Quels sont parmi les troubles suivants, ceux qui peuvent être impartis au cannabis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Diminution de l’éveil</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Baisse de l’attention</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Perturbation des réflexes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Effets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ébriants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Effets désinhibiteurs avec prise de risques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Altération de la mémoire à court terme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Multiplication par 3 </a:t>
            </a:r>
            <a:r>
              <a:rPr lang="fr-FR" dirty="0">
                <a:latin typeface="Calibri" panose="020F0502020204030204" pitchFamily="34" charset="0"/>
                <a:ea typeface="Calibri" panose="020F0502020204030204" pitchFamily="34" charset="0"/>
                <a:cs typeface="Times New Roman" panose="02020603050405020304" pitchFamily="18" charset="0"/>
              </a:rPr>
              <a:t>du</a:t>
            </a:r>
            <a:r>
              <a:rPr lang="fr-FR" sz="1800" dirty="0">
                <a:effectLst/>
                <a:latin typeface="Calibri" panose="020F0502020204030204" pitchFamily="34" charset="0"/>
                <a:ea typeface="Calibri" panose="020F0502020204030204" pitchFamily="34" charset="0"/>
                <a:cs typeface="Times New Roman" panose="02020603050405020304" pitchFamily="18" charset="0"/>
              </a:rPr>
              <a:t> risque d’accident mortel de la route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Multiplication par 14 </a:t>
            </a:r>
            <a:r>
              <a:rPr lang="fr-FR" dirty="0">
                <a:latin typeface="Calibri" panose="020F0502020204030204" pitchFamily="34" charset="0"/>
                <a:ea typeface="Calibri" panose="020F0502020204030204" pitchFamily="34" charset="0"/>
                <a:cs typeface="Times New Roman" panose="02020603050405020304" pitchFamily="18" charset="0"/>
              </a:rPr>
              <a:t>du</a:t>
            </a:r>
            <a:r>
              <a:rPr lang="fr-FR" sz="1800" dirty="0">
                <a:effectLst/>
                <a:latin typeface="Calibri" panose="020F0502020204030204" pitchFamily="34" charset="0"/>
                <a:ea typeface="Calibri" panose="020F0502020204030204" pitchFamily="34" charset="0"/>
                <a:cs typeface="Times New Roman" panose="02020603050405020304" pitchFamily="18" charset="0"/>
              </a:rPr>
              <a:t> risque précédent  (G) quand il est associé à l’alcool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DF915904-29F9-CCA6-401F-5E72D80F1B3C}"/>
              </a:ext>
            </a:extLst>
          </p:cNvPr>
          <p:cNvSpPr txBox="1"/>
          <p:nvPr/>
        </p:nvSpPr>
        <p:spPr>
          <a:xfrm>
            <a:off x="6372808" y="80150"/>
            <a:ext cx="5735216" cy="5637954"/>
          </a:xfrm>
          <a:prstGeom prst="rect">
            <a:avLst/>
          </a:prstGeom>
          <a:noFill/>
        </p:spPr>
        <p:txBody>
          <a:bodyPr wrap="square">
            <a:spAutoFit/>
          </a:bodyPr>
          <a:lstStyle/>
          <a:p>
            <a:pPr algn="ctr">
              <a:lnSpc>
                <a:spcPct val="107000"/>
              </a:lnSpc>
              <a:spcAft>
                <a:spcPts val="800"/>
              </a:spcAft>
            </a:pPr>
            <a:r>
              <a:rPr lang="fr-FR"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26°  Toutes ces propositions sont exactes</a:t>
            </a:r>
          </a:p>
          <a:p>
            <a:pPr>
              <a:lnSpc>
                <a:spcPct val="107000"/>
              </a:lnSpc>
              <a:spcAft>
                <a:spcPts val="800"/>
              </a:spcAft>
            </a:pPr>
            <a:endPar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S’il est consommé isolément le cannabis peut multiplier par 3 le risque d’accident mortel de la route, son association à l’alcool accroit le risque d’accident mortel d’un facteur 14 (dans </a:t>
            </a:r>
            <a:r>
              <a:rPr lang="fr-FR"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l’</a:t>
            </a: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étude déjà ancienne « Stupéfiants et accidents mortels de la route /SAM ». </a:t>
            </a:r>
          </a:p>
          <a:p>
            <a:pPr>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Des études plus récentes font état d’un facteur 29. </a:t>
            </a:r>
          </a:p>
          <a:p>
            <a:pPr>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Les effets A, B, C, D, E et F participent au danger que le cannabis constitue sur la route et dans diverses activités professionnelles. </a:t>
            </a:r>
          </a:p>
          <a:p>
            <a:pPr>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Cela justifie l’attention qui doit lui être portée par la gendarmerie sur la route et par la médecine du travail à cette intoxication de plus en plus commune.   </a:t>
            </a:r>
            <a:endParaRPr lang="fr-FR"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967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437D3E1-5827-8E9F-E197-AE96A85B447F}"/>
              </a:ext>
            </a:extLst>
          </p:cNvPr>
          <p:cNvSpPr txBox="1"/>
          <p:nvPr/>
        </p:nvSpPr>
        <p:spPr>
          <a:xfrm>
            <a:off x="152400" y="709697"/>
            <a:ext cx="11811000" cy="6250301"/>
          </a:xfrm>
          <a:prstGeom prst="rect">
            <a:avLst/>
          </a:prstGeom>
          <a:noFill/>
        </p:spPr>
        <p:txBody>
          <a:bodyPr wrap="square">
            <a:spAutoFit/>
          </a:bodyPr>
          <a:lstStyle/>
          <a:p>
            <a:pPr indent="449580"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Les questions à choix multiple, les fameuses Q.C.M.,  conçues  à leur origine comme mode d’évaluation des connaissances des étudiants pour leurs examens, ont connu un vif succès en raison de l’extrême simplification des corrections qui en résultait pour le corps enseignant. Elles ont été détournées par un certain nombre d’étudiants pour la préparation de leurs examens. Ils ne lisaient plus les polycopiés, les notes prises lors des cours, auxquels même ils se dispensaient d’assister, se contentant d’apprendre des listes de Q.C.M.  Cette déviation, quoique très discutable, a quand même assuré le succès aux examens d’un certain nombre d’entre eux.</a:t>
            </a:r>
          </a:p>
          <a:p>
            <a:pPr indent="449580"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Comme nous allons les utiliser ici, ces Q.C.M. constituent un moyen rapide et efficace pour ratisser et même balayer l’espace d’un sujet important. Ils permettent de mettre en exergue, sous un faible volume, ce qu’il est opportun de mémoriser, en peu de temps. Les informations pertinentes ne sont plus diluées, moins encore noyées, dans des attendus, des déductions ; puisqu’elles se réduisent à l’énumération de données nues, avérées, établies.</a:t>
            </a:r>
          </a:p>
          <a:p>
            <a:pPr indent="449580"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Utilisés sur un thème précis d’une matière, leurs avantages sont manifestes. On se défiera cependant de leur généralisation pour l’apprentissage non d’un sujet, mais d’une matière entière et pire encore de l’ensemble des matières d’une filière professionnelle. Cela tournerait à la fabrique d’individus bêtes et savants ; à la négation de l’intelligence et de la culture ; cette dernière étant alors réduite à un aide-mémoire, à des antisèches, à un vade-mecum, à un annuaire, à un équivalent des tables de multiplication.</a:t>
            </a:r>
          </a:p>
          <a:p>
            <a:pPr indent="449580" algn="just">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0963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11968" y="115026"/>
            <a:ext cx="6060231" cy="6385151"/>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115026"/>
            <a:ext cx="5777203" cy="6385151"/>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10DCE242-F6FC-8D7A-1219-DECC3128D8E9}"/>
              </a:ext>
            </a:extLst>
          </p:cNvPr>
          <p:cNvSpPr txBox="1"/>
          <p:nvPr/>
        </p:nvSpPr>
        <p:spPr>
          <a:xfrm>
            <a:off x="111968" y="115026"/>
            <a:ext cx="5984032" cy="5125314"/>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25° Un adolescent qui fume du cannabis peut présenter quel(s) trouble(s)                         parmi les suivants ?</a:t>
            </a:r>
          </a:p>
          <a:p>
            <a:pPr algn="ctr">
              <a:lnSpc>
                <a:spcPct val="107000"/>
              </a:lnSpc>
              <a:spcAft>
                <a:spcPts val="800"/>
              </a:spcAft>
            </a:pP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artérite des membres inférieurs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accident vasculaire cérébral</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dépression de l’humeur</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Schizophrénie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perturbations cognitives perturbant sa scolarité</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escalade vers la cocaïne et / ou les morphiniques (héroïne)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anorexie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e 6">
            <a:extLst>
              <a:ext uri="{FF2B5EF4-FFF2-40B4-BE49-F238E27FC236}">
                <a16:creationId xmlns:a16="http://schemas.microsoft.com/office/drawing/2014/main" id="{03BA4D3B-0921-0FE5-FD7F-B23B33371EDD}"/>
              </a:ext>
            </a:extLst>
          </p:cNvPr>
          <p:cNvGrpSpPr/>
          <p:nvPr/>
        </p:nvGrpSpPr>
        <p:grpSpPr>
          <a:xfrm>
            <a:off x="189272" y="115026"/>
            <a:ext cx="11968064" cy="5465792"/>
            <a:chOff x="111968" y="68373"/>
            <a:chExt cx="11968064" cy="5465792"/>
          </a:xfrm>
        </p:grpSpPr>
        <p:sp>
          <p:nvSpPr>
            <p:cNvPr id="5" name="ZoneTexte 4">
              <a:extLst>
                <a:ext uri="{FF2B5EF4-FFF2-40B4-BE49-F238E27FC236}">
                  <a16:creationId xmlns:a16="http://schemas.microsoft.com/office/drawing/2014/main" id="{6D69B00E-488A-B6E1-C648-578BCDAB25A9}"/>
                </a:ext>
              </a:extLst>
            </p:cNvPr>
            <p:cNvSpPr txBox="1"/>
            <p:nvPr/>
          </p:nvSpPr>
          <p:spPr>
            <a:xfrm>
              <a:off x="6447453" y="68373"/>
              <a:ext cx="5632579" cy="5465792"/>
            </a:xfrm>
            <a:prstGeom prst="rect">
              <a:avLst/>
            </a:prstGeom>
            <a:noFill/>
          </p:spPr>
          <p:txBody>
            <a:bodyPr wrap="square">
              <a:spAutoFit/>
            </a:bodyPr>
            <a:lstStyle/>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25° La proposition G est fausse</a:t>
              </a:r>
            </a:p>
            <a:p>
              <a:pPr algn="ctr">
                <a:lnSpc>
                  <a:spcPct val="107000"/>
                </a:lnSpc>
                <a:spcAft>
                  <a:spcPts val="800"/>
                </a:spcAft>
              </a:pPr>
              <a:endParaRPr lang="fr-FR"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 cannabis, par son THC, a des effets orexigènes (il accroît l’appétit). La stimulation des récepteurs CB</a:t>
              </a:r>
              <a:r>
                <a:rPr lang="fr-FR" sz="1800" baseline="-25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par les endocannabinoïdes accroit l’appétit. </a:t>
              </a:r>
            </a:p>
            <a:p>
              <a:pPr>
                <a:lnSpc>
                  <a:spcPct val="107000"/>
                </a:lnSpc>
                <a:spcAft>
                  <a:spcPts val="800"/>
                </a:spcAft>
              </a:pP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l’opposé, c’est pour réduire l’appétit qu’a été développé un antagoniste des récepteurs CB</a:t>
              </a:r>
              <a:r>
                <a:rPr lang="fr-FR" sz="1800" baseline="-25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le rimonabant (</a:t>
              </a:r>
              <a:r>
                <a:rPr lang="fr-FR"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Acomplia</a:t>
              </a: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dont les effets secondaires ont conduit à son retrait du marché ; ce n’est pas impunément que l’on perturbe la fonction des endocannabinoïdes. </a:t>
              </a:r>
              <a:endPar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l’opposé de cet effet orexigène est décrite « l’</a:t>
              </a:r>
              <a:r>
                <a:rPr lang="fr-FR"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hyperémèse</a:t>
              </a: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cannabique » ; il s’agit d’épisodes de vomissements incoercibles qui s’observent chez certains consommateurs de cannabis. </a:t>
              </a:r>
              <a:endParaRPr lang="fr-F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2EDC931-EAD4-1DF3-78FA-CCB7A0650A57}"/>
                </a:ext>
              </a:extLst>
            </p:cNvPr>
            <p:cNvSpPr/>
            <p:nvPr/>
          </p:nvSpPr>
          <p:spPr>
            <a:xfrm>
              <a:off x="111968" y="4525347"/>
              <a:ext cx="1380750" cy="5225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09691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65314" y="75726"/>
            <a:ext cx="6106885" cy="6424451"/>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75726"/>
            <a:ext cx="5696727" cy="642445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A5AC1B2-9AE9-71AE-4392-26D506954542}"/>
              </a:ext>
            </a:extLst>
          </p:cNvPr>
          <p:cNvSpPr txBox="1"/>
          <p:nvPr/>
        </p:nvSpPr>
        <p:spPr>
          <a:xfrm>
            <a:off x="192444" y="75726"/>
            <a:ext cx="5852624" cy="6222062"/>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27° Sur la consommation du cannabis en France, </a:t>
            </a:r>
          </a:p>
          <a:p>
            <a:pPr algn="ctr">
              <a:lnSpc>
                <a:spcPct val="107000"/>
              </a:lnSpc>
              <a:spcAft>
                <a:spcPts val="800"/>
              </a:spcAft>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parmi les assertions suivantes, lesquelles sont vraies ?</a:t>
            </a:r>
            <a:endParaRPr lang="fr-F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On dénombre 1.500.000 usagers réguliers de cannabis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Parmi eux 900.000 en consomment quotidiennement</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L’expérimentation du cannabis débute fréquemment au Collège, parfois dès l’âge de 12 ans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 France s’est vue décerner un carton rouge par l’Observatoire Européen des Drogues et Toxicomanies (OEDT) pour ses carences éducatives en matière de prévention</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 France est la toute première consommatrice de cannabis parmi les 28 Etats membres de l’Union Européenne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nombre des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dealers</a:t>
            </a:r>
            <a:r>
              <a:rPr lang="fr-FR" sz="1800" dirty="0">
                <a:effectLst/>
                <a:latin typeface="Calibri" panose="020F0502020204030204" pitchFamily="34" charset="0"/>
                <a:ea typeface="Calibri" panose="020F0502020204030204" pitchFamily="34" charset="0"/>
                <a:cs typeface="Times New Roman" panose="02020603050405020304" pitchFamily="18" charset="0"/>
              </a:rPr>
              <a:t> de cannabis (et simultanément d’autres drogues) est estimé à 230.000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33634F56-5A30-0F17-30FB-C23F46CE23C7}"/>
              </a:ext>
            </a:extLst>
          </p:cNvPr>
          <p:cNvSpPr txBox="1"/>
          <p:nvPr/>
        </p:nvSpPr>
        <p:spPr>
          <a:xfrm>
            <a:off x="6382139" y="75726"/>
            <a:ext cx="5617417" cy="5673604"/>
          </a:xfrm>
          <a:prstGeom prst="rect">
            <a:avLst/>
          </a:prstGeom>
          <a:noFill/>
          <a:ln>
            <a:solidFill>
              <a:schemeClr val="tx1"/>
            </a:solidFill>
          </a:ln>
        </p:spPr>
        <p:txBody>
          <a:bodyPr wrap="square">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27° Toutes les propositions sont vraies</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endPar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endParaRPr lang="fr-FR"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France est la toute première nation européenne consommatrice de cannabis. Les  </a:t>
            </a:r>
            <a:r>
              <a:rPr lang="fr-FR"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marijuana</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et </a:t>
            </a:r>
            <a:r>
              <a:rPr lang="fr-FR"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haschisch</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en circulation, avec des taux de THC de plus en plus élevés, sont expérimentés de plus en plus précocement par les adolescents, parfois dès la classe de cinquième. </a:t>
            </a:r>
          </a:p>
          <a:p>
            <a:pPr indent="449580">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Cette situation très particulière résulte d’une carence majeure de la prévention, qui a été dénoncée par l’OEDT. Ce phénomène est aggravé par de nouveaux modes de consommation qui accroissent la cession du THC à l’organisme et la dépendance à cette drogue. </a:t>
            </a:r>
          </a:p>
          <a:p>
            <a:pPr indent="449580">
              <a:lnSpc>
                <a:spcPct val="107000"/>
              </a:lnSpc>
              <a:spcAft>
                <a:spcPts val="800"/>
              </a:spcAft>
            </a:pPr>
            <a:r>
              <a:rPr lang="fr-FR" dirty="0">
                <a:solidFill>
                  <a:srgbClr val="0070C0"/>
                </a:solidFill>
                <a:latin typeface="Calibri" panose="020F0502020204030204" pitchFamily="34" charset="0"/>
                <a:ea typeface="Calibri" panose="020F0502020204030204" pitchFamily="34" charset="0"/>
                <a:cs typeface="Times New Roman" panose="02020603050405020304" pitchFamily="18" charset="0"/>
              </a:rPr>
              <a:t>Sa</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diffusion est assurée par près de 230.000 </a:t>
            </a:r>
            <a:r>
              <a:rPr lang="fr-FR"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dealers</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elle pourrit la vie de certains quartiers, désociabilise ces </a:t>
            </a:r>
            <a:r>
              <a:rPr lang="fr-FR"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dealers</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elle affecte d’autant plus la santé mentale des ses consommateurs qu’ils sont plus jeunes.</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383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80863" y="97009"/>
            <a:ext cx="6091336" cy="640316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97009"/>
            <a:ext cx="5808306" cy="640316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72045BD7-E71D-A580-5AB9-409CFC24F76C}"/>
              </a:ext>
            </a:extLst>
          </p:cNvPr>
          <p:cNvSpPr txBox="1"/>
          <p:nvPr/>
        </p:nvSpPr>
        <p:spPr>
          <a:xfrm>
            <a:off x="80863" y="50356"/>
            <a:ext cx="6015137" cy="6482737"/>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28° S’agissant des effets épigénétiques du cannabis (en fait de son THC)</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propositions vraies ?</a:t>
            </a:r>
          </a:p>
          <a:p>
            <a:pPr algn="ctr">
              <a:lnSpc>
                <a:spcPct val="107000"/>
              </a:lnSpc>
              <a:spcAft>
                <a:spcPts val="800"/>
              </a:spcAft>
            </a:pPr>
            <a:endParaRPr lang="fr-FR" sz="1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peuvent résulter d’expositions relativement modérées au THC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peuvent affecter les gamètes (ovules, spermatozoïdes) du consommateur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dirty="0">
                <a:latin typeface="Calibri" panose="020F0502020204030204" pitchFamily="34" charset="0"/>
                <a:ea typeface="Calibri" panose="020F0502020204030204" pitchFamily="34" charset="0"/>
                <a:cs typeface="Times New Roman" panose="02020603050405020304" pitchFamily="18" charset="0"/>
              </a:rPr>
              <a:t>Ils p</a:t>
            </a:r>
            <a:r>
              <a:rPr lang="fr-FR" sz="1800" dirty="0">
                <a:effectLst/>
                <a:latin typeface="Calibri" panose="020F0502020204030204" pitchFamily="34" charset="0"/>
                <a:ea typeface="Calibri" panose="020F0502020204030204" pitchFamily="34" charset="0"/>
                <a:cs typeface="Times New Roman" panose="02020603050405020304" pitchFamily="18" charset="0"/>
              </a:rPr>
              <a:t>euvent être transmis aux enfants que concevront ses consommateurs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Cette transmission peut s’effectuer à distance (semaines, mois) des dernières consommations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correspondent à des modifications du support de certains gènes (des histones de leur chromatine)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affectent quantitativement (et non qualitativement) l’expression du/des gène(s) concernés par ces modifications épigénétiques (ne modifiant pas la nature de l’image, mais sa tonalité)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ne modifient pas la séquence des bases de l’ADN, même si certaines cytosines peuvent subir une méthylation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2D1D3B33-AA64-09F0-2355-E5E315002889}"/>
              </a:ext>
            </a:extLst>
          </p:cNvPr>
          <p:cNvSpPr txBox="1"/>
          <p:nvPr/>
        </p:nvSpPr>
        <p:spPr>
          <a:xfrm>
            <a:off x="6475444" y="97009"/>
            <a:ext cx="5539273" cy="6288966"/>
          </a:xfrm>
          <a:prstGeom prst="rect">
            <a:avLst/>
          </a:prstGeom>
          <a:noFill/>
        </p:spPr>
        <p:txBody>
          <a:bodyPr wrap="square">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28° Toutes ces propositions sont vraies</a:t>
            </a:r>
          </a:p>
          <a:p>
            <a:pPr algn="ctr">
              <a:lnSpc>
                <a:spcPct val="107000"/>
              </a:lnSpc>
              <a:spcAft>
                <a:spcPts val="800"/>
              </a:spcAft>
            </a:pPr>
            <a:endPar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L’épigénétique correspond à la modification de l’expression de certains gènes sans modification de la succession des bases (adénine, guanine, thymine, cytosine) qui constituent l’ADN. </a:t>
            </a:r>
          </a:p>
          <a:p>
            <a:pPr indent="449580">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L’exposition à certains facteurs ou à certaines substances,  opère une méthylation de certaines cytosines de l’ADN ou de protéines (histones) associées au ruban d’ADN, dont elles constituent le support dans la chromatine. </a:t>
            </a:r>
          </a:p>
          <a:p>
            <a:pPr indent="449580">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Il s’ensuit une modification de la présentation du gène aux enzymes qui réalisent sa copie en  ARN messagers, ce qui retentit sur la quantité  de la protéine  correspondante qui sera formée ; ce qui modifie le caractère (phénotype) codé par ce gène.</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Ces modifications épigénétiques peuvent concerner les consommateurs eux-mêmes ; elles peuvent aussi être transmises à l’enfant qu’ils concevront.</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0784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90196" y="123672"/>
            <a:ext cx="6082003" cy="637650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123672"/>
            <a:ext cx="5798975" cy="638506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976576A-D23F-16D1-5A41-A9C0669F2743}"/>
              </a:ext>
            </a:extLst>
          </p:cNvPr>
          <p:cNvSpPr txBox="1"/>
          <p:nvPr/>
        </p:nvSpPr>
        <p:spPr>
          <a:xfrm>
            <a:off x="170283" y="123672"/>
            <a:ext cx="5831631" cy="6310767"/>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29° Quelles sont parmi les méfaits suivants    du cannabis/THC ceux qui résultent d’une modification épigénétique ?</a:t>
            </a:r>
          </a:p>
          <a:p>
            <a:pPr algn="ctr">
              <a:lnSpc>
                <a:spcPct val="107000"/>
              </a:lnSpc>
              <a:spcAft>
                <a:spcPts val="800"/>
              </a:spcAft>
            </a:pP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Effet tératogène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Induction d’une vulnérabilité à certaines drogues chez le consommateur</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Induction de troubles du spectre de l’autisme chez l’enfant issu de parents consommateurs de cannabis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Induction d’une vulnérabilité à toutes les drogues chez l’adolescent  issu de parents consommateurs de cannabis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Induction d’une vulnérabilité à la schizophrénie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Induction d’une vulnérabilité à des déficits cognitifs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Induction de déficits immunitaires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9EAEA5C6-DC5D-A266-9D8A-F0BDF7D1EEB6}"/>
              </a:ext>
            </a:extLst>
          </p:cNvPr>
          <p:cNvSpPr txBox="1"/>
          <p:nvPr/>
        </p:nvSpPr>
        <p:spPr>
          <a:xfrm>
            <a:off x="6305308" y="123673"/>
            <a:ext cx="5752322" cy="6394315"/>
          </a:xfrm>
          <a:prstGeom prst="rect">
            <a:avLst/>
          </a:prstGeom>
          <a:noFill/>
        </p:spPr>
        <p:txBody>
          <a:bodyPr wrap="square">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29° Tous les méfaits cités peuvent procéder d’un mécanisme épigénétique promu par  le THC</a:t>
            </a:r>
          </a:p>
          <a:p>
            <a:pPr algn="ctr">
              <a:lnSpc>
                <a:spcPct val="107000"/>
              </a:lnSpc>
              <a:spcAft>
                <a:spcPts val="800"/>
              </a:spcAft>
            </a:pPr>
            <a:endParaRPr lang="fr-FR"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Au Colorado qui fut un des premiers états américains à légaliser le   cannabis, le nombre de femmes enceintes qui en consomment concerne près de 10% d’entre elles. En relation avec cette consommation on a vu croître de façon importante le nombre de malformations fœtales. </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Par une modification épigénétique affectant une protéine (GLAP2) ayant un rôle dans la transmission  synaptique de l’influx nerveux,  survient une vulnérabilité à l’autisme ainsi qu’à la schizophrénie.                                 </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consommation parentale de THC induit chez leur enfant une diminution des récepteurs dopaminergiques D</a:t>
            </a:r>
            <a:r>
              <a:rPr lang="fr-FR" sz="1800" b="1" baseline="-25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du noyau accumbens, faisant naitre des troubles que l’adolescent s’appliquera à  apaiser en consommant des drogues, n’importe lesquelles puisqu’elles intensifient toutes la stimulation de ces récepteurs. </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692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46653" y="102503"/>
            <a:ext cx="6125546" cy="6397674"/>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8C87CAB7-36C2-E419-B712-6AEAA2FB31BA}"/>
              </a:ext>
            </a:extLst>
          </p:cNvPr>
          <p:cNvSpPr txBox="1"/>
          <p:nvPr/>
        </p:nvSpPr>
        <p:spPr>
          <a:xfrm>
            <a:off x="46653" y="102503"/>
            <a:ext cx="6125546" cy="5227906"/>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30° Concernant les effets du cannabis              sur la cognition,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propositions exactes : ?</a:t>
            </a:r>
          </a:p>
          <a:p>
            <a:pPr algn="ctr">
              <a:lnSpc>
                <a:spcPct val="107000"/>
              </a:lnSpc>
              <a:spcAft>
                <a:spcPts val="800"/>
              </a:spcAft>
            </a:pPr>
            <a:endPar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THC  accroît l’éveil</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THC permet de concentrer l’attention</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THC facilite le traitement des informations reçues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THC réduit la mémoire de travail </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THC fait oublier les souvenirs stressants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THC réduit la motivation, très  utile à l’apprentissage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THC réduit les performances intellectuelles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52DDBBB-C8A4-EB85-B5AA-221EB27A493D}"/>
              </a:ext>
            </a:extLst>
          </p:cNvPr>
          <p:cNvSpPr/>
          <p:nvPr/>
        </p:nvSpPr>
        <p:spPr>
          <a:xfrm>
            <a:off x="130629" y="1968759"/>
            <a:ext cx="5965371" cy="1371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11">
            <a:extLst>
              <a:ext uri="{FF2B5EF4-FFF2-40B4-BE49-F238E27FC236}">
                <a16:creationId xmlns:a16="http://schemas.microsoft.com/office/drawing/2014/main" id="{4E531507-2878-123E-1892-8F0FA2B48281}"/>
              </a:ext>
            </a:extLst>
          </p:cNvPr>
          <p:cNvGrpSpPr/>
          <p:nvPr/>
        </p:nvGrpSpPr>
        <p:grpSpPr>
          <a:xfrm>
            <a:off x="130628" y="102502"/>
            <a:ext cx="12014719" cy="6427247"/>
            <a:chOff x="130628" y="149155"/>
            <a:chExt cx="12014719" cy="6427247"/>
          </a:xfrm>
        </p:grpSpPr>
        <p:sp>
          <p:nvSpPr>
            <p:cNvPr id="5" name="ZoneTexte 4">
              <a:extLst>
                <a:ext uri="{FF2B5EF4-FFF2-40B4-BE49-F238E27FC236}">
                  <a16:creationId xmlns:a16="http://schemas.microsoft.com/office/drawing/2014/main" id="{A1459112-0B37-335F-6134-9506BF4EDF20}"/>
                </a:ext>
              </a:extLst>
            </p:cNvPr>
            <p:cNvSpPr txBox="1"/>
            <p:nvPr/>
          </p:nvSpPr>
          <p:spPr>
            <a:xfrm>
              <a:off x="6480111" y="149155"/>
              <a:ext cx="5665236" cy="6427247"/>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30° Ne sont exactes que les propositions  D, E, F, G</a:t>
              </a:r>
            </a:p>
            <a:p>
              <a:pPr algn="ctr">
                <a:lnSpc>
                  <a:spcPct val="107000"/>
                </a:lnSpc>
                <a:spcAft>
                  <a:spcPts val="800"/>
                </a:spcAft>
              </a:pPr>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 cannabis / THC est psycholeptique, i.e. sédatif, mais non pas hypnotique (même s’il peut faciliter l’entrée dans le sommeil et potentialiser l’effet des hypnotiques). </a:t>
              </a:r>
              <a:endParaRPr lang="fr-FR" b="1"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Il défocalise l’attention, avec une vision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cinématoscopique</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 ceci joint à une ébriété, à une démotivation, à une altération de la mémoire à court terme sans laquelle ne peut se constituer une mémoire à long terme, une culture, explique les déficits cognitifs induits par le cannabis « drogue de la crétinisation », « la fumette ça rend bête », pétard du matin, poil dans la main, pétard du soir, trou de mémoire »</a:t>
              </a:r>
              <a:r>
                <a:rPr lang="is-IS" sz="1800" b="1" dirty="0">
                  <a:effectLst/>
                  <a:latin typeface="Calibri" panose="020F0502020204030204" pitchFamily="34" charset="0"/>
                  <a:ea typeface="Calibri" panose="020F0502020204030204" pitchFamily="34" charset="0"/>
                  <a:cs typeface="Times New Roman" panose="02020603050405020304" pitchFamily="18" charset="0"/>
                </a:rPr>
                <a:t>…</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p>
            <a:p>
              <a:pPr indent="449580">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Sans cette intrusion du cannabis dans notre système éducatif,  notre classement au concours PISA qui compare les performances éducatives de différentes nations, ne serait </a:t>
              </a:r>
              <a:r>
                <a:rPr lang="fr-FR" b="1" dirty="0">
                  <a:latin typeface="Calibri" panose="020F0502020204030204" pitchFamily="34" charset="0"/>
                  <a:ea typeface="Calibri" panose="020F0502020204030204" pitchFamily="34" charset="0"/>
                  <a:cs typeface="Times New Roman" panose="02020603050405020304" pitchFamily="18" charset="0"/>
                </a:rPr>
                <a:t>pas aussi</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lamentable (27</a:t>
              </a:r>
              <a:r>
                <a:rPr lang="fr-FR" sz="1800" b="1" baseline="30000" dirty="0">
                  <a:effectLst/>
                  <a:latin typeface="Calibri" panose="020F0502020204030204" pitchFamily="34" charset="0"/>
                  <a:ea typeface="Calibri" panose="020F0502020204030204" pitchFamily="34" charset="0"/>
                  <a:cs typeface="Times New Roman" panose="02020603050405020304" pitchFamily="18" charset="0"/>
                </a:rPr>
                <a:t>ième</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rang).</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1FCE015F-5F6E-3A0F-E75D-92F924D6E374}"/>
                </a:ext>
              </a:extLst>
            </p:cNvPr>
            <p:cNvSpPr/>
            <p:nvPr/>
          </p:nvSpPr>
          <p:spPr>
            <a:xfrm>
              <a:off x="130628" y="3498846"/>
              <a:ext cx="5965371" cy="193406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Rectangle 7">
            <a:extLst>
              <a:ext uri="{FF2B5EF4-FFF2-40B4-BE49-F238E27FC236}">
                <a16:creationId xmlns:a16="http://schemas.microsoft.com/office/drawing/2014/main" id="{8FC95998-9E8F-0FA5-F4DB-31DFDDD2977E}"/>
              </a:ext>
            </a:extLst>
          </p:cNvPr>
          <p:cNvSpPr/>
          <p:nvPr/>
        </p:nvSpPr>
        <p:spPr>
          <a:xfrm>
            <a:off x="6302830" y="55849"/>
            <a:ext cx="5758542" cy="644432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3724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03415" y="130629"/>
            <a:ext cx="6068784" cy="636954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130629"/>
            <a:ext cx="5785756" cy="636954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7A139C83-9A08-F7A3-4799-E8C1A29DECE6}"/>
              </a:ext>
            </a:extLst>
          </p:cNvPr>
          <p:cNvSpPr txBox="1"/>
          <p:nvPr/>
        </p:nvSpPr>
        <p:spPr>
          <a:xfrm>
            <a:off x="7773" y="52514"/>
            <a:ext cx="6164426" cy="6277552"/>
          </a:xfrm>
          <a:prstGeom prst="rect">
            <a:avLst/>
          </a:prstGeom>
          <a:noFill/>
          <a:ln>
            <a:solidFill>
              <a:schemeClr val="tx1"/>
            </a:solidFill>
          </a:ln>
        </p:spPr>
        <p:txBody>
          <a:bodyPr wrap="square">
            <a:spAutoFit/>
          </a:bodyPr>
          <a:lstStyle/>
          <a:p>
            <a:pPr algn="ctr">
              <a:lnSpc>
                <a:spcPct val="107000"/>
              </a:lnSpc>
              <a:spcAft>
                <a:spcPts val="80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31° S’agissant du cannabis consommé en France</a:t>
            </a:r>
          </a:p>
          <a:p>
            <a:pPr algn="ctr">
              <a:lnSpc>
                <a:spcPct val="107000"/>
              </a:lnSpc>
              <a:spcAft>
                <a:spcPts val="800"/>
              </a:spcAft>
            </a:pPr>
            <a:r>
              <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propositions exactes ?</a:t>
            </a: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 résine de cannabis  (haschisch) est 8 fois plus consommée  en France que la plante (marijuana)</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L’origine principale de la résine ou de la plante  est le Maroc  où près de 80.000 ha en sont plantés (« illégalement »)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dans le Rif</a:t>
            </a:r>
            <a:r>
              <a:rPr lang="fr-FR" sz="1800" dirty="0">
                <a:effectLst/>
                <a:latin typeface="Calibri" panose="020F0502020204030204" pitchFamily="34" charset="0"/>
                <a:ea typeface="Calibri" panose="020F0502020204030204" pitchFamily="34" charset="0"/>
                <a:cs typeface="Times New Roman" panose="02020603050405020304" pitchFamily="18" charset="0"/>
              </a:rPr>
              <a:t>,  région située entre le fleuve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Moulaya</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la mer Atlantique)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autoculture</a:t>
            </a:r>
            <a:r>
              <a:rPr lang="fr-FR" sz="1800" dirty="0">
                <a:effectLst/>
                <a:latin typeface="Calibri" panose="020F0502020204030204" pitchFamily="34" charset="0"/>
                <a:ea typeface="Calibri" panose="020F0502020204030204" pitchFamily="34" charset="0"/>
                <a:cs typeface="Times New Roman" panose="02020603050405020304" pitchFamily="18" charset="0"/>
              </a:rPr>
              <a:t>  du cannabis qui se développe ne concerne qu’environ 10% du cannabis consommé en France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Grow</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shops »</a:t>
            </a:r>
            <a:r>
              <a:rPr lang="fr-FR" sz="1800" dirty="0">
                <a:effectLst/>
                <a:latin typeface="Calibri" panose="020F0502020204030204" pitchFamily="34" charset="0"/>
                <a:ea typeface="Calibri" panose="020F0502020204030204" pitchFamily="34" charset="0"/>
                <a:cs typeface="Times New Roman" panose="02020603050405020304" pitchFamily="18" charset="0"/>
              </a:rPr>
              <a:t> vendent le matériel qui  permet cette culture du chanvre en chambre.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feuilles de papier à cigarette grand format, en vente libre, ne servent qu’à confectionner des « pétards » de marijuana.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Certains cannabinoïdes de synthèse, commandés sur le Web,  induisent des effets 100 fois plus puissants que le THC.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cannabis compte parmi les drogues les moins chères du marché.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55CB728B-1BD0-5D77-DD18-22AA2094A3CA}"/>
              </a:ext>
            </a:extLst>
          </p:cNvPr>
          <p:cNvSpPr txBox="1"/>
          <p:nvPr/>
        </p:nvSpPr>
        <p:spPr>
          <a:xfrm>
            <a:off x="6406242" y="123595"/>
            <a:ext cx="5682343" cy="5740610"/>
          </a:xfrm>
          <a:prstGeom prst="rect">
            <a:avLst/>
          </a:prstGeom>
          <a:noFill/>
        </p:spPr>
        <p:txBody>
          <a:bodyPr wrap="square" lIns="91440" tIns="45720" rIns="91440" bIns="45720" anchor="t">
            <a:spAutoFit/>
          </a:bodyPr>
          <a:lstStyle/>
          <a:p>
            <a:pPr algn="ctr">
              <a:lnSpc>
                <a:spcPct val="107000"/>
              </a:lnSpc>
              <a:spcAft>
                <a:spcPts val="800"/>
              </a:spcAft>
            </a:pPr>
            <a:r>
              <a:rPr lang="fr-FR"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31°  Toutes ces propositions sont exactes</a:t>
            </a:r>
          </a:p>
          <a:p>
            <a:pPr algn="ctr">
              <a:lnSpc>
                <a:spcPct val="107000"/>
              </a:lnSpc>
              <a:spcAft>
                <a:spcPts val="800"/>
              </a:spcAft>
            </a:pPr>
            <a:endParaRPr lang="fr-FR" sz="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Les « </a:t>
            </a:r>
            <a:r>
              <a:rPr lang="fr-FR" sz="1800" b="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grow</a:t>
            </a: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shops », à l’enseigne THC (qu’il faudrait traduire Tout pour l’Horticulture Contrôlée) narguent littéralement la législation française. </a:t>
            </a:r>
          </a:p>
          <a:p>
            <a:pPr indent="449580">
              <a:lnSpc>
                <a:spcPct val="107000"/>
              </a:lnSpc>
              <a:spcAft>
                <a:spcPts val="800"/>
              </a:spcAft>
            </a:pPr>
            <a:endPar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Elles vendent tout le matériel nécessaire à la culture du cannabis (graines exceptées, qui seront commandées sur le Net et livrées à domicile par la Poste. </a:t>
            </a:r>
          </a:p>
          <a:p>
            <a:pPr indent="449580">
              <a:lnSpc>
                <a:spcPct val="107000"/>
              </a:lnSpc>
              <a:spcAft>
                <a:spcPts val="800"/>
              </a:spcAft>
            </a:pPr>
            <a:endPar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On y trouve des billes de polystyrène et des engrais pour effectuer une culture sans terre / hydroponique ; des lampes à vapeur de sodium, des nébuliseurs, des thermostats, des régulateur du cycle jour/nuit…</a:t>
            </a:r>
          </a:p>
          <a:p>
            <a:pPr indent="449580">
              <a:lnSpc>
                <a:spcPct val="107000"/>
              </a:lnSpc>
              <a:spcAft>
                <a:spcPts val="800"/>
              </a:spcAft>
            </a:pPr>
            <a:endParaRPr lang="fr-FR"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La barrette de shit  est vendue selon les jours et les lieux de 5 à 10 €.</a:t>
            </a:r>
            <a:endParaRPr lang="fr-FR"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ED2E1519-FF47-F0FF-C2F7-5BA04187A83D}"/>
              </a:ext>
            </a:extLst>
          </p:cNvPr>
          <p:cNvPicPr>
            <a:picLocks noChangeAspect="1"/>
          </p:cNvPicPr>
          <p:nvPr/>
        </p:nvPicPr>
        <p:blipFill>
          <a:blip r:embed="rId2"/>
          <a:stretch>
            <a:fillRect/>
          </a:stretch>
        </p:blipFill>
        <p:spPr>
          <a:xfrm>
            <a:off x="103415" y="2389895"/>
            <a:ext cx="5924161" cy="4110282"/>
          </a:xfrm>
          <a:prstGeom prst="rect">
            <a:avLst/>
          </a:prstGeom>
        </p:spPr>
      </p:pic>
    </p:spTree>
    <p:extLst>
      <p:ext uri="{BB962C8B-B14F-4D97-AF65-F5344CB8AC3E}">
        <p14:creationId xmlns:p14="http://schemas.microsoft.com/office/powerpoint/2010/main" val="3578715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11968" y="86969"/>
            <a:ext cx="6060231" cy="641320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86969"/>
            <a:ext cx="5777203" cy="641320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4C3D020-0A3D-799A-E91F-1D5CC64E00D5}"/>
              </a:ext>
            </a:extLst>
          </p:cNvPr>
          <p:cNvSpPr txBox="1"/>
          <p:nvPr/>
        </p:nvSpPr>
        <p:spPr>
          <a:xfrm>
            <a:off x="111968" y="112591"/>
            <a:ext cx="5984032" cy="6105518"/>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32° A propos de la schizophrénie</a:t>
            </a:r>
          </a:p>
          <a:p>
            <a:pPr>
              <a:lnSpc>
                <a:spcPct val="107000"/>
              </a:lnSpc>
              <a:spcAft>
                <a:spcPts val="800"/>
              </a:spcAft>
            </a:pPr>
            <a:endParaRPr lang="fr-FR"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propositions exactes ?</a:t>
            </a:r>
          </a:p>
          <a:p>
            <a:pPr algn="ctr">
              <a:lnSpc>
                <a:spcPct val="107000"/>
              </a:lnSpc>
              <a:spcAft>
                <a:spcPts val="800"/>
              </a:spcAft>
            </a:pPr>
            <a:endParaRPr lang="fr-FR"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 schizophrénie est une psychose grave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Elle se traduit par des délires et des hallucinations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Elle apparaît à partir de l’adolescence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Elle affecte près de 1% de la population</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On ne sait pas la guérir ; au mieux en apaiser ses troubles.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Elle fait appel à des médicaments antipsychotiques,        dont  les neuroleptiques, ayant des effets adverses  fréquents et parfois très perturbants</a:t>
            </a:r>
          </a:p>
          <a:p>
            <a:pPr marL="342900" lvl="0" indent="-342900">
              <a:lnSpc>
                <a:spcPct val="107000"/>
              </a:lnSpc>
              <a:spcAft>
                <a:spcPts val="800"/>
              </a:spcAft>
              <a:buFont typeface="+mj-lt"/>
              <a:buAutoNum type="alphaUcPeriod"/>
            </a:pPr>
            <a:r>
              <a:rPr lang="fr-FR" dirty="0">
                <a:latin typeface="Calibri" panose="020F0502020204030204" pitchFamily="34" charset="0"/>
                <a:ea typeface="Calibri" panose="020F0502020204030204" pitchFamily="34" charset="0"/>
                <a:cs typeface="Times New Roman" panose="02020603050405020304" pitchFamily="18" charset="0"/>
              </a:rPr>
              <a:t>Elle peut être liée à la consommation de cannabis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37E41ED8-EF63-6A63-4C36-920D9CF60BEB}"/>
              </a:ext>
            </a:extLst>
          </p:cNvPr>
          <p:cNvSpPr txBox="1"/>
          <p:nvPr/>
        </p:nvSpPr>
        <p:spPr>
          <a:xfrm>
            <a:off x="6302829" y="86969"/>
            <a:ext cx="5889170" cy="6413038"/>
          </a:xfrm>
          <a:prstGeom prst="rect">
            <a:avLst/>
          </a:prstGeom>
          <a:noFill/>
        </p:spPr>
        <p:txBody>
          <a:bodyPr wrap="square">
            <a:spAutoFit/>
          </a:bodyPr>
          <a:lstStyle/>
          <a:p>
            <a:pPr algn="ctr">
              <a:lnSpc>
                <a:spcPct val="107000"/>
              </a:lnSpc>
              <a:spcAft>
                <a:spcPts val="800"/>
              </a:spcAft>
            </a:pPr>
            <a:r>
              <a:rPr lang="fr-FR"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32°toutes ces propositions sont exactes</a:t>
            </a: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Cette affection peut se manifester à des degrés divers, avec des épisodes aigus plus ou moins fréquents ; plus nombreux si le patient ne suit pas rigoureusement son traitement. Il correspond à un  trouble neuro développemental, qu’on ne sait corriger/guérir. Les causes sont diverses et pour nombre d’entre elles mal identifiées. L’empreinte du cannabis est cependant très nette. </a:t>
            </a: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Ce cannabis peut avoir été consommé par les parents avant la conception, ils transmettent alors à leur progéniture une vulnérabilité à la schizophrénie,  par un mécanisme épigénétique. Le cannabis/THC  peut aussi avoir été consommé pendant l’adolescence ; période de maturation cérébrale  (12-24 ans) la perturbant en laissant persister des synapses qui auraient du être éliminées, et éliminant des synapses qui auraient du perdurer.</a:t>
            </a:r>
            <a:endParaRPr lang="fr-FR" sz="1200"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Dans l’étude  Néo-Zélandaise  de M.-L. Arsenault ;   10% des enfants ayant débuté entre 12 et 15 ans une consommation de cannabis </a:t>
            </a: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étaie</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nt diagnostiqués </a:t>
            </a:r>
            <a:r>
              <a:rPr lang="fr-FR" sz="1800" b="1" dirty="0">
                <a:solidFill>
                  <a:schemeClr val="accent5"/>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schizophrènes à 18 ans. </a:t>
            </a:r>
            <a:endParaRPr lang="fr-FR" sz="1200" b="1" dirty="0">
              <a:solidFill>
                <a:schemeClr val="accent5"/>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0095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11968" y="109021"/>
            <a:ext cx="6060231" cy="63911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109021"/>
            <a:ext cx="5777203" cy="639115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677D41D1-A627-296A-29F7-6FB57BE3498F}"/>
              </a:ext>
            </a:extLst>
          </p:cNvPr>
          <p:cNvSpPr txBox="1"/>
          <p:nvPr/>
        </p:nvSpPr>
        <p:spPr>
          <a:xfrm>
            <a:off x="111968" y="109021"/>
            <a:ext cx="6125546" cy="6512232"/>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33° Concernant les manifestations                    de la psychose cannabique aigue</a:t>
            </a:r>
            <a:endParaRPr lang="fr-FR"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propositions sont exactes ?</a:t>
            </a:r>
          </a:p>
          <a:p>
            <a:pPr algn="ctr">
              <a:lnSpc>
                <a:spcPct val="107000"/>
              </a:lnSpc>
              <a:spcAft>
                <a:spcPts val="800"/>
              </a:spcAft>
            </a:pP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Modifications de l’humeur (fous rires incoercibles)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Stimulation psychique, désordonnée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Désorientation spatio-temporelle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intensification  des perceptions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Dépersonnalisation, pouvant provoquer une attaque de panique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Sentiment d’étrangeté</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Déréalisation, délire, hallucinations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Peut constituer une expression précoce de la schizophrénie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Sensible aux antipsychotiques/neuroleptiques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D574D795-FA3E-E412-FFD4-45DE5A198C40}"/>
              </a:ext>
            </a:extLst>
          </p:cNvPr>
          <p:cNvSpPr txBox="1"/>
          <p:nvPr/>
        </p:nvSpPr>
        <p:spPr>
          <a:xfrm>
            <a:off x="6368144" y="109021"/>
            <a:ext cx="5711888" cy="6325706"/>
          </a:xfrm>
          <a:prstGeom prst="rect">
            <a:avLst/>
          </a:prstGeom>
          <a:noFill/>
        </p:spPr>
        <p:txBody>
          <a:bodyPr wrap="square">
            <a:spAutoFit/>
          </a:bodyPr>
          <a:lstStyle/>
          <a:p>
            <a:pPr algn="ctr">
              <a:lnSpc>
                <a:spcPct val="107000"/>
              </a:lnSpc>
              <a:spcAft>
                <a:spcPts val="800"/>
              </a:spcAft>
            </a:pPr>
            <a:r>
              <a:rPr lang="fr-FR"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33° Toutes les propositions sont exactes</a:t>
            </a:r>
          </a:p>
          <a:p>
            <a:pPr algn="ctr">
              <a:lnSpc>
                <a:spcPct val="107000"/>
              </a:lnSpc>
              <a:spcAft>
                <a:spcPts val="800"/>
              </a:spcAft>
            </a:pPr>
            <a:endParaRPr lang="fr-FR" sz="4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Ce peut être un coup de tonnerre dans un ciel serein,  rien ne laissait présager cet accès psychotique jusqu’à ce que l’on découvre une consommation de cannabis, avec  souvent  un accroissement récent de la consommation.</a:t>
            </a: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Sous l’action du traitement antipsychotique tout peut se normaliser, et ne jamais se reproduire si le sujet cesse définitivement toute consommation de cannabis. </a:t>
            </a:r>
            <a:endPar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Mais c’est parfois le premier épisode d’une entrée dans la schizophrénie ; affection chronique dont on ne guérit pas ; affection qui rend encore plus difficile le fait d’arrêter la consommation de cannabis, et dont la poursuite de la consommation intensifie les troubles et  induit leur résistance au traitement antipsychotique.  </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1630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11968" y="65314"/>
            <a:ext cx="6060232" cy="643486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65314"/>
            <a:ext cx="5777203" cy="643486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4388C4A-E3DA-3E5F-486D-A32ECB6E896E}"/>
              </a:ext>
            </a:extLst>
          </p:cNvPr>
          <p:cNvSpPr txBox="1"/>
          <p:nvPr/>
        </p:nvSpPr>
        <p:spPr>
          <a:xfrm>
            <a:off x="111968" y="0"/>
            <a:ext cx="6125546" cy="6170151"/>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34°  Concernant la schizophrénie                   dans ses rapports avec le cannabis, </a:t>
            </a:r>
          </a:p>
          <a:p>
            <a:pPr algn="ctr">
              <a:lnSpc>
                <a:spcPct val="107000"/>
              </a:lnSpc>
              <a:spcAft>
                <a:spcPts val="800"/>
              </a:spcAft>
            </a:pPr>
            <a:endParaRPr lang="fr-FR" sz="9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propositions vraies ?</a:t>
            </a:r>
          </a:p>
          <a:p>
            <a:pPr algn="ctr">
              <a:lnSpc>
                <a:spcPct val="107000"/>
              </a:lnSpc>
              <a:spcAft>
                <a:spcPts val="800"/>
              </a:spcAft>
            </a:pPr>
            <a:endParaRPr lang="fr-F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consommation de cannabis pendant l’adolescence accroit le risque de développer la schizophrénie</a:t>
            </a:r>
          </a:p>
          <a:p>
            <a:pPr marL="342900" lvl="0" indent="-342900">
              <a:lnSpc>
                <a:spcPct val="107000"/>
              </a:lnSpc>
              <a:buFont typeface="+mj-lt"/>
              <a:buAutoNum type="alphaUcPeriod"/>
            </a:pP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 cannabis peut l’induire «</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 de novo</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 à partir de facteurs de vulnérabilités</a:t>
            </a:r>
          </a:p>
          <a:p>
            <a:pPr marL="342900" lvl="0" indent="-342900">
              <a:lnSpc>
                <a:spcPct val="107000"/>
              </a:lnSpc>
              <a:buFont typeface="+mj-lt"/>
              <a:buAutoNum type="alphaUcPeriod"/>
            </a:pP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Elle peut la décompenser, faisant apparaître une affection qui aurait pu rester latente, ou anticiper son apparition</a:t>
            </a:r>
          </a:p>
          <a:p>
            <a:pPr marL="342900" lvl="0" indent="-342900">
              <a:lnSpc>
                <a:spcPct val="107000"/>
              </a:lnSpc>
              <a:buFont typeface="+mj-lt"/>
              <a:buAutoNum type="alphaUcPeriod"/>
            </a:pP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 cannabis accroît l’intensité et la fréquence des accès.</a:t>
            </a:r>
          </a:p>
          <a:p>
            <a:pPr marL="342900" lvl="0" indent="-342900">
              <a:lnSpc>
                <a:spcPct val="107000"/>
              </a:lnSpc>
              <a:buFont typeface="+mj-lt"/>
              <a:buAutoNum type="alphaUcPeriod"/>
            </a:pP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C’est  le THC du cannabis qui est le fauteur de troubles</a:t>
            </a:r>
          </a:p>
          <a:p>
            <a:pPr marL="342900" lvl="0" indent="-342900">
              <a:lnSpc>
                <a:spcPct val="107000"/>
              </a:lnSpc>
              <a:buFont typeface="+mj-lt"/>
              <a:buAutoNum type="alphaUcPeriod"/>
            </a:pP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 cannabidiol / CBD pourrait, à un certain degré, diminuer les effets du THC à cet égard</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F762ED3B-012B-DAF0-36E3-AB8DF57E129A}"/>
              </a:ext>
            </a:extLst>
          </p:cNvPr>
          <p:cNvSpPr txBox="1"/>
          <p:nvPr/>
        </p:nvSpPr>
        <p:spPr>
          <a:xfrm>
            <a:off x="6368144" y="0"/>
            <a:ext cx="5711888" cy="6511847"/>
          </a:xfrm>
          <a:prstGeom prst="rect">
            <a:avLst/>
          </a:prstGeom>
          <a:noFill/>
        </p:spPr>
        <p:txBody>
          <a:bodyPr wrap="square">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34° Toutes les propositions,                      sont </a:t>
            </a: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exact</a:t>
            </a: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es</a:t>
            </a:r>
            <a:endParaRPr lang="fr-F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Plus la consommation est précoce (or désormais elle peut débuter au collège, dès la classe de 5</a:t>
            </a:r>
            <a:r>
              <a:rPr lang="fr-FR" sz="1800" b="1" baseline="30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ième</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plus les doses de THC sont élevées (elles se sont multipliées d’un facteur 6,5 en 30 ans dans les produits en circulation) de nouveaux modes de consommation </a:t>
            </a: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qui</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accroissent la cession du THC  à l’organisme, </a:t>
            </a: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accroissent</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le risque d’induire une schizophrénie.</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Ce risque  est accru par des effets épigénétiques s’exerçant sur les gamètes parentaux, quand ils  affectent la synthèse d’une protéine synaptique (GLAP2) ; il est accru également par des mutations du gène codant la COMT  (catéchol O-méthyl transférase), une enzyme impliquée dans l’inactivation des catécholamines (dopamine, noradrénaline). </a:t>
            </a: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Des effets protecteurs du cannabidiol / CBD ont été décrits, mais sont peu validés ; il a été prêté d’une façon fantaisiste tant de propriétés au CBD que cette donnée est à prendre avec circonspection</a:t>
            </a:r>
            <a:r>
              <a:rPr lang="fr-FR" sz="1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555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71535" y="107027"/>
            <a:ext cx="6100664" cy="654409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107027"/>
            <a:ext cx="5817635" cy="6544098"/>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DBAADA1A-82C8-BE40-8C12-6EF3AC943582}"/>
              </a:ext>
            </a:extLst>
          </p:cNvPr>
          <p:cNvSpPr txBox="1"/>
          <p:nvPr/>
        </p:nvSpPr>
        <p:spPr>
          <a:xfrm>
            <a:off x="111968" y="107027"/>
            <a:ext cx="6125546" cy="6544099"/>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35° Concernant les relations entre                     le cannabis et la schizophrénie,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propositions vraies ?</a:t>
            </a: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Les risques sont d’autant plus grands que la rencontre avec le cannabis survient à un âge plus précoce</a:t>
            </a: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Les risques sont d’autant plus grands que la concentration de THC est plus élevée dans les produits consommés</a:t>
            </a: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Le risque  est accru chez l’individu dont un des parents ou les deux parents ont consommé du cannabis avant sa conception</a:t>
            </a: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Dans certaines études (coupe transversale d’un service de psychiatrie) près de 60% des sujets schizophrènes sont ou ont été consommateurs de cannabis, alors que dans la population générale les consommateurs représentent 12 à 15 % de la population</a:t>
            </a: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Un des antipsychotiques les plus efficaces dans la schizophrénie, la clozapine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Léponex</a:t>
            </a:r>
            <a:r>
              <a:rPr lang="fr-FR" sz="1400" dirty="0">
                <a:effectLst/>
                <a:latin typeface="Calibri" panose="020F0502020204030204" pitchFamily="34" charset="0"/>
                <a:ea typeface="Calibri" panose="020F0502020204030204" pitchFamily="34" charset="0"/>
                <a:cs typeface="Times New Roman" panose="02020603050405020304" pitchFamily="18" charset="0"/>
              </a:rPr>
              <a:t>®), est le seul de cette classe thérapeutique à bloquer les récepteurs CB</a:t>
            </a:r>
            <a:r>
              <a:rPr lang="fr-FR" sz="14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fr-FR" sz="1400" dirty="0">
                <a:effectLst/>
                <a:latin typeface="Calibri" panose="020F0502020204030204" pitchFamily="34" charset="0"/>
                <a:ea typeface="Calibri" panose="020F0502020204030204" pitchFamily="34" charset="0"/>
                <a:cs typeface="Times New Roman" panose="02020603050405020304" pitchFamily="18" charset="0"/>
              </a:rPr>
              <a:t> sur lequel agit le THC</a:t>
            </a: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S’il est difficile d’arrêter de consommer du cannabis, cette difficulté est redoublée chez le schizophrène</a:t>
            </a: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La consommation de cannabis induit une résistance aux traitements antipsychotiques, avec pour corollaire un accroissement de la durée moyenne de séjour hospitalier</a:t>
            </a: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Les reprises évolutives sont accrues par une augmentation des doses de THC consommées</a:t>
            </a:r>
          </a:p>
          <a:p>
            <a:pPr marL="342900" lvl="0" indent="-342900">
              <a:lnSpc>
                <a:spcPct val="107000"/>
              </a:lnSpc>
              <a:spcAft>
                <a:spcPts val="800"/>
              </a:spcAft>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Les comportements agressifs et certains drames subséquents sont souvent associés à un accroissement de la consommation de cannabis  </a:t>
            </a:r>
          </a:p>
        </p:txBody>
      </p:sp>
      <p:sp>
        <p:nvSpPr>
          <p:cNvPr id="7" name="ZoneTexte 6">
            <a:extLst>
              <a:ext uri="{FF2B5EF4-FFF2-40B4-BE49-F238E27FC236}">
                <a16:creationId xmlns:a16="http://schemas.microsoft.com/office/drawing/2014/main" id="{A04C079B-A2D9-28F2-F8C3-D4CED3B21FBC}"/>
              </a:ext>
            </a:extLst>
          </p:cNvPr>
          <p:cNvSpPr txBox="1"/>
          <p:nvPr/>
        </p:nvSpPr>
        <p:spPr>
          <a:xfrm>
            <a:off x="6302829" y="107027"/>
            <a:ext cx="5777203" cy="6423746"/>
          </a:xfrm>
          <a:prstGeom prst="rect">
            <a:avLst/>
          </a:prstGeom>
          <a:noFill/>
        </p:spPr>
        <p:txBody>
          <a:bodyPr wrap="square">
            <a:spAutoFit/>
          </a:bodyPr>
          <a:lstStyle/>
          <a:p>
            <a:pPr algn="ctr">
              <a:lnSpc>
                <a:spcPct val="107000"/>
              </a:lnSpc>
              <a:spcAft>
                <a:spcPts val="800"/>
              </a:spcAft>
            </a:pPr>
            <a:r>
              <a:rPr lang="fr-FR"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35° Toutes ces propositions sont vraies</a:t>
            </a:r>
          </a:p>
          <a:p>
            <a:pPr algn="just">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fr-FR" sz="20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La sur représentation des consommateurs de cannabis chez les schizophrènes correspond au fait que ceux qui sont devenus schizophrènes étaient plus nombreux à en consommer  que dans la population générale et que l’affection étant déclarée ils étaient totalement incapables  d’arrêter leur consommation. Cette consommation a des effets inducteurs de l’affection et de plus elle en aggrave l’évolution, en accroissant la fréquence et l’intensité des épisodes aigus, en  créant une résistance aux traitements qu’on leur oppose, avec pour corollaire, un allongement de leur durée moyenne de séjour hospitalier. Les comportements agressifs des schizophrènes dont les conséquences défraient la chronique portent souvent la marque d’un accroissement de leur consommation de cannabis.</a:t>
            </a:r>
          </a:p>
          <a:p>
            <a:pPr indent="449580">
              <a:lnSpc>
                <a:spcPct val="107000"/>
              </a:lnSpc>
              <a:spcAft>
                <a:spcPts val="800"/>
              </a:spcAft>
            </a:pPr>
            <a:r>
              <a:rPr lang="fr-FR" sz="1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Comment s’étonner qu’une drogue  qui induit intrinsèquement  des troubles délirants et des hallucinations, qui sont les expressions principales  de la schizophrénie,  ne puisse déclencher cette affection ; surtout  sur le fond d’une vulnérabilité  génétiquement conditionnée (éventuellement par la consommation parentale de cannabis, avant la procréation, ou maternelle pendant la gestation),  induise </a:t>
            </a:r>
            <a:r>
              <a:rPr lang="fr-FR" sz="1400" b="1" i="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de novo </a:t>
            </a:r>
            <a:r>
              <a:rPr lang="fr-FR" sz="1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une schizophrénie. </a:t>
            </a:r>
          </a:p>
          <a:p>
            <a:pPr indent="449580">
              <a:lnSpc>
                <a:spcPct val="107000"/>
              </a:lnSpc>
              <a:spcAft>
                <a:spcPts val="800"/>
              </a:spcAft>
            </a:pPr>
            <a:r>
              <a:rPr lang="fr-FR" sz="1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Cette drogue, en dehors d’une vulnérabilité intrinsèque, peut induire une psychose cannabique aigue qui, sous traitement anti psychotique peut disparaître sans séquelle, sous la réserve que le sujet abandonne complètement  la consommation de cannabis qui l’a provoquée</a:t>
            </a:r>
            <a:r>
              <a:rPr lang="fr-FR" sz="1400" i="1" dirty="0">
                <a:effectLst/>
                <a:latin typeface="Calibri" panose="020F0502020204030204" pitchFamily="34" charset="0"/>
                <a:ea typeface="Calibri" panose="020F0502020204030204" pitchFamily="34" charset="0"/>
                <a:cs typeface="Times New Roman" panose="02020603050405020304" pitchFamily="18" charset="0"/>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7325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437D3E1-5827-8E9F-E197-AE96A85B447F}"/>
              </a:ext>
            </a:extLst>
          </p:cNvPr>
          <p:cNvSpPr txBox="1"/>
          <p:nvPr/>
        </p:nvSpPr>
        <p:spPr>
          <a:xfrm>
            <a:off x="538843" y="709697"/>
            <a:ext cx="11114314" cy="5530488"/>
          </a:xfrm>
          <a:prstGeom prst="rect">
            <a:avLst/>
          </a:prstGeom>
          <a:noFill/>
        </p:spPr>
        <p:txBody>
          <a:bodyPr wrap="square">
            <a:spAutoFit/>
          </a:bodyPr>
          <a:lstStyle/>
          <a:p>
            <a:pPr indent="449580"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Appliquées au cannabis, ces QCM vont nous permettre d’énumérer nombre d’informations pertinentes sur cette drogue. Les quelques propositions fausses qui s’y glisseront permettront d’amorcer un corrigé dans lequel sera injecté un peu de sciences, des données chiffrées, des éléments de raisonnement… </a:t>
            </a:r>
          </a:p>
          <a:p>
            <a:pPr indent="449580"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Ce mode de présentation permettra, en une soixantaine de pages, de présenter, avec une  grande concision, tout ce qu’il parait important de savoir sur cette drogue. Ces pages pourraient être relues plusieurs fois, comme les tables de multiplication, après avoir, le cas échéant, fait disparaître complètement la ou les propositions fausses, afin que la mémoire ne risque pas de les retenir.</a:t>
            </a:r>
          </a:p>
          <a:p>
            <a:pPr indent="449580"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Sur la base d’une soixantaine de Q.C.M. et pour chacune d’elle d’au moins six propositions (presque toutes exactes), cela  permet de communiquer près de 400 informations importantes, sous une forme compacte, avec au verso quelques éléments explicatifs.</a:t>
            </a:r>
          </a:p>
          <a:p>
            <a:pPr indent="449580"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Ainsi, après avoir été lecteurs, vous serez armés pour devenir des acteurs dans les débats auxquels cette « formation » vous permettra d’intervenir.</a:t>
            </a:r>
          </a:p>
          <a:p>
            <a:pPr indent="449580" algn="just">
              <a:lnSpc>
                <a:spcPct val="107000"/>
              </a:lnSpc>
              <a:spcAft>
                <a:spcPts val="80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Pr. Jean Costentin</a:t>
            </a:r>
          </a:p>
          <a:p>
            <a:pPr indent="449580" algn="just">
              <a:lnSpc>
                <a:spcPct val="107000"/>
              </a:lnSpc>
              <a:spcAft>
                <a:spcPts val="80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Président du CNPERT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4632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93306" y="65313"/>
            <a:ext cx="6078893" cy="659674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26155" y="60803"/>
            <a:ext cx="5772539" cy="659674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327A8123-C38E-9DCE-A727-44EFD63561D3}"/>
              </a:ext>
            </a:extLst>
          </p:cNvPr>
          <p:cNvSpPr txBox="1"/>
          <p:nvPr/>
        </p:nvSpPr>
        <p:spPr>
          <a:xfrm>
            <a:off x="177283" y="0"/>
            <a:ext cx="5889171" cy="6716045"/>
          </a:xfrm>
          <a:prstGeom prst="rect">
            <a:avLst/>
          </a:prstGeom>
          <a:noFill/>
        </p:spPr>
        <p:txBody>
          <a:bodyPr wrap="square">
            <a:spAutoFit/>
          </a:bodyPr>
          <a:lstStyle/>
          <a:p>
            <a:pPr algn="ctr">
              <a:lnSpc>
                <a:spcPct val="107000"/>
              </a:lnSpc>
              <a:spcAft>
                <a:spcPts val="800"/>
              </a:spcAft>
            </a:pP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2400" b="1" dirty="0">
                <a:effectLst/>
                <a:latin typeface="Calibri" panose="020F0502020204030204" pitchFamily="34" charset="0"/>
                <a:ea typeface="Calibri" panose="020F0502020204030204" pitchFamily="34" charset="0"/>
                <a:cs typeface="Times New Roman" panose="02020603050405020304" pitchFamily="18" charset="0"/>
              </a:rPr>
              <a:t>36° Concernant le cannabis et la dépression,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propositions vraies ?</a:t>
            </a: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endocannabinoïdes, par la stimulation des récepteurs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 contribuent à un niveau élevé de l’humeur, de la thymie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Des troubles dépressifs pourraient  procéder d’une insuffisance de cette stimulation</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THC  en aigu peut redresser une humeur dépressive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Cet effet pseudo-antidépresseur peut être à l’origine de l’abus de cette drogue </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L’abus du THC désensibilise les récepteurs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1</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L’effet de type antidépresseur donne lieu à une tolérance,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endocannabinoïdes, déjà défaillants  chez le déprimé, deviennent inopérants  et la dépression devient plus vive qu’elle était primitivement (avec en embuscade un risque suicidaire)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BD3B30A9-9534-8AAF-FD8A-8FF03A7E7FAF}"/>
              </a:ext>
            </a:extLst>
          </p:cNvPr>
          <p:cNvSpPr txBox="1"/>
          <p:nvPr/>
        </p:nvSpPr>
        <p:spPr>
          <a:xfrm>
            <a:off x="6349482" y="0"/>
            <a:ext cx="5749212" cy="6709401"/>
          </a:xfrm>
          <a:prstGeom prst="rect">
            <a:avLst/>
          </a:prstGeom>
          <a:noFill/>
        </p:spPr>
        <p:txBody>
          <a:bodyPr wrap="square">
            <a:spAutoFit/>
          </a:bodyPr>
          <a:lstStyle/>
          <a:p>
            <a:pPr algn="ctr">
              <a:lnSpc>
                <a:spcPct val="107000"/>
              </a:lnSpc>
              <a:spcAft>
                <a:spcPts val="800"/>
              </a:spcAft>
            </a:pPr>
            <a:r>
              <a:rPr lang="fr-FR"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36° Toutes ces propositions sont vraies</a:t>
            </a: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On a vu s’accroître la </a:t>
            </a:r>
            <a:r>
              <a:rPr lang="fr-FR" sz="1800" b="1"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suicidalité</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des sujets jeunes, comme s’accroissait leur consommation de cannabis, mais deux courbes évoluant en parallèle ne sont pas inéluctablement corrélées. L’analyse de questionnaires présentés au cours des journées d’appel pour la défense (JAPD) a montré une corrélation significative entre les idées suicidaires, les tentations suicidaires, les tentatives de suicide avec l’importance de la consommation de cannabis.</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Le blocage des récepteurs CB</a:t>
            </a:r>
            <a:r>
              <a:rPr lang="fr-FR" sz="1800" b="1" baseline="-25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1</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peut-être réalisé  par leur antagoniste le  rimonabant. Il fut commercialisé sous le nom de </a:t>
            </a:r>
            <a:r>
              <a:rPr lang="fr-FR" sz="1800" b="1"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Acomplia</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pour ses effets anorexigènes ; il était indiqué dans l’obésité hyperphagique chez des patients ayant des risques cardio-vasculaires. Après quelques mois seulement de commercialisation il fut retiré du marché en raison de la survenue de troubles dépressifs, comportant même des tentatives de suicide.</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La désensibilisation des récepteurs CB</a:t>
            </a:r>
            <a:r>
              <a:rPr lang="fr-FR" sz="1800" b="1" baseline="-25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1</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par abus de cannabis,  ou le blocage de ces récepteurs par le rimonabant, conduit à des troubles dépressifs.</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8799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99526" y="99778"/>
            <a:ext cx="6072673" cy="6400399"/>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99778"/>
            <a:ext cx="5789645" cy="6400399"/>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B6758C2-EAA7-1C61-B7E7-E067BBFF9805}"/>
              </a:ext>
            </a:extLst>
          </p:cNvPr>
          <p:cNvSpPr txBox="1"/>
          <p:nvPr/>
        </p:nvSpPr>
        <p:spPr>
          <a:xfrm>
            <a:off x="177283" y="99778"/>
            <a:ext cx="6125546" cy="5921749"/>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37° Concernant les effets du cannabis              sur l’anxiété</a:t>
            </a: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 a t’il une ou des assertions fausses ?</a:t>
            </a:r>
          </a:p>
          <a:p>
            <a:pPr algn="ctr">
              <a:lnSpc>
                <a:spcPct val="107000"/>
              </a:lnSpc>
              <a:spcAft>
                <a:spcPts val="800"/>
              </a:spcAft>
            </a:pPr>
            <a:endParaRPr lang="fr-FR"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 Lors de ses premiers usages </a:t>
            </a:r>
            <a:r>
              <a:rPr lang="fr-FR" dirty="0">
                <a:latin typeface="Calibri" panose="020F0502020204030204" pitchFamily="34" charset="0"/>
                <a:ea typeface="Calibri" panose="020F0502020204030204" pitchFamily="34" charset="0"/>
                <a:cs typeface="Times New Roman" panose="02020603050405020304" pitchFamily="18" charset="0"/>
              </a:rPr>
              <a:t>le</a:t>
            </a:r>
            <a:r>
              <a:rPr lang="fr-FR" sz="1800" dirty="0">
                <a:effectLst/>
                <a:latin typeface="Calibri" panose="020F0502020204030204" pitchFamily="34" charset="0"/>
                <a:ea typeface="Calibri" panose="020F0502020204030204" pitchFamily="34" charset="0"/>
                <a:cs typeface="Times New Roman" panose="02020603050405020304" pitchFamily="18" charset="0"/>
              </a:rPr>
              <a:t> cannabis peut être perçu comme anxiolytique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B- Cet effet est particulièrement net chez l’anxieux</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 </a:t>
            </a:r>
            <a:r>
              <a:rPr lang="fr-FR" dirty="0">
                <a:latin typeface="Calibri" panose="020F0502020204030204" pitchFamily="34" charset="0"/>
                <a:ea typeface="Calibri" panose="020F0502020204030204" pitchFamily="34" charset="0"/>
                <a:cs typeface="Times New Roman" panose="02020603050405020304" pitchFamily="18" charset="0"/>
              </a:rPr>
              <a:t>Cet </a:t>
            </a:r>
            <a:r>
              <a:rPr lang="fr-FR" sz="1800" dirty="0">
                <a:effectLst/>
                <a:latin typeface="Calibri" panose="020F0502020204030204" pitchFamily="34" charset="0"/>
                <a:ea typeface="Calibri" panose="020F0502020204030204" pitchFamily="34" charset="0"/>
                <a:cs typeface="Times New Roman" panose="02020603050405020304" pitchFamily="18" charset="0"/>
              </a:rPr>
              <a:t>effet anxiolytique s’atténue au fil d’usages répétés, au point de disparaître</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 Après un usage au long cours l’anxiété réapparait plus vive qu’elle n’était avant d’en abuser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E- Cette anxiété est un motif fréquent de consultation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673100">
              <a:lnSpc>
                <a:spcPct val="107000"/>
              </a:lnSpc>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F- Cette anxiété justifie la prescription d’une benzodiazépine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H- Cette anxiété justifie la prescription d’une benzodiazépine</a:t>
            </a:r>
          </a:p>
          <a:p>
            <a:pPr lvl="0">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0B14E650-22F4-09AA-B13D-82EF28423691}"/>
              </a:ext>
            </a:extLst>
          </p:cNvPr>
          <p:cNvSpPr txBox="1"/>
          <p:nvPr/>
        </p:nvSpPr>
        <p:spPr>
          <a:xfrm>
            <a:off x="6433460" y="99778"/>
            <a:ext cx="5659014" cy="4843890"/>
          </a:xfrm>
          <a:prstGeom prst="rect">
            <a:avLst/>
          </a:prstGeom>
          <a:noFill/>
        </p:spPr>
        <p:txBody>
          <a:bodyPr wrap="square">
            <a:spAutoFit/>
          </a:bodyPr>
          <a:lstStyle/>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37° L’assertion F est fausse</a:t>
            </a:r>
          </a:p>
          <a:p>
            <a:pPr algn="ctr">
              <a:lnSpc>
                <a:spcPct val="107000"/>
              </a:lnSpc>
              <a:spcAft>
                <a:spcPts val="800"/>
              </a:spcAft>
            </a:pPr>
            <a:endParaRPr lang="fr-FR"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La prescription d’une benzodiazépine pourrait certes apaiser les troubles anxieux </a:t>
            </a:r>
            <a:r>
              <a:rPr lang="fr-FR"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a:t>
            </a: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un consommateur de cannabis au long cours, mais </a:t>
            </a:r>
            <a:r>
              <a:rPr lang="fr-FR"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alors</a:t>
            </a: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qu’il est devenu dépendant du THC, il ajouterait à cette addiction une dépendance aux benzodiazépines. </a:t>
            </a:r>
          </a:p>
          <a:p>
            <a:pPr>
              <a:lnSpc>
                <a:spcPct val="107000"/>
              </a:lnSpc>
              <a:spcAft>
                <a:spcPts val="800"/>
              </a:spcAft>
            </a:pPr>
            <a:endParaRPr lang="fr-FR"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Le recours à des antihistaminiques H</a:t>
            </a:r>
            <a:r>
              <a:rPr lang="fr-FR" sz="1800" b="1" baseline="-25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a:t>
            </a: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ayant une action centrale, ou encore à  la </a:t>
            </a:r>
            <a:r>
              <a:rPr lang="fr-FR" sz="1800" b="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buspirone</a:t>
            </a: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seraient plus opportun</a:t>
            </a:r>
            <a:r>
              <a:rPr lang="fr-FR" sz="1800" i="1"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F479109-8C31-9612-2F3D-4C80129CD35C}"/>
              </a:ext>
            </a:extLst>
          </p:cNvPr>
          <p:cNvSpPr/>
          <p:nvPr/>
        </p:nvSpPr>
        <p:spPr>
          <a:xfrm>
            <a:off x="177283" y="5299788"/>
            <a:ext cx="5840962" cy="4758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69914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30630" y="104675"/>
            <a:ext cx="6041569" cy="639550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104675"/>
            <a:ext cx="5798974" cy="6395502"/>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84D70227-4E2C-6564-391D-B1808C24873A}"/>
              </a:ext>
            </a:extLst>
          </p:cNvPr>
          <p:cNvSpPr txBox="1"/>
          <p:nvPr/>
        </p:nvSpPr>
        <p:spPr>
          <a:xfrm>
            <a:off x="177283" y="104675"/>
            <a:ext cx="6125546" cy="5524269"/>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38° Concernant les effets du cannabis             sur les performances cognitives,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assertions vraies ?</a:t>
            </a:r>
          </a:p>
          <a:p>
            <a:pPr algn="ctr">
              <a:lnSpc>
                <a:spcPct val="107000"/>
              </a:lnSpc>
              <a:spcAft>
                <a:spcPts val="800"/>
              </a:spcAft>
            </a:pPr>
            <a:endPar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THC perturbe la cognition</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est sédatif</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induit une ébriété</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défocalise l’attention</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perturbe la mémoire à court terme sans laquelle ne peut se constituer une mémoire à long terme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induit des troubles délirants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induit un syndrome amotivationnel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15D08A80-5751-27CD-17AF-A06A128D5015}"/>
              </a:ext>
            </a:extLst>
          </p:cNvPr>
          <p:cNvSpPr txBox="1"/>
          <p:nvPr/>
        </p:nvSpPr>
        <p:spPr>
          <a:xfrm>
            <a:off x="6349482" y="104675"/>
            <a:ext cx="5752321" cy="5736763"/>
          </a:xfrm>
          <a:prstGeom prst="rect">
            <a:avLst/>
          </a:prstGeom>
          <a:noFill/>
        </p:spPr>
        <p:txBody>
          <a:bodyPr wrap="square">
            <a:spAutoFit/>
          </a:bodyPr>
          <a:lstStyle/>
          <a:p>
            <a:pPr algn="ctr">
              <a:lnSpc>
                <a:spcPct val="107000"/>
              </a:lnSpc>
              <a:spcAft>
                <a:spcPts val="800"/>
              </a:spcAft>
            </a:pPr>
            <a:r>
              <a:rPr lang="fr-FR"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38° Toutes ces propositions sont vraies</a:t>
            </a:r>
          </a:p>
          <a:p>
            <a:pPr algn="ctr">
              <a:lnSpc>
                <a:spcPct val="107000"/>
              </a:lnSpc>
              <a:spcAft>
                <a:spcPts val="800"/>
              </a:spcAft>
            </a:pPr>
            <a:endParaRPr lang="fr-FR"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Ces perturbations de la cognition ont des effets désastreux sur les performances éducatives. L’envahissement de l’espace éducatif par le cannabis, affecte de trop nombreux élèves et même des enseignants, a des conséquences de plus en plus perceptibles sur le niveau des élèves. </a:t>
            </a:r>
          </a:p>
          <a:p>
            <a:pPr indent="449580">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Il </a:t>
            </a:r>
            <a:r>
              <a:rPr lang="fr-FR"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explique largement</a:t>
            </a: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le très mauvais rang des élèves français  dans le classement international PISA (27</a:t>
            </a:r>
            <a:r>
              <a:rPr lang="fr-FR" sz="1800" b="1" baseline="30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ième</a:t>
            </a: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alors que les moyens matériels consacrés à leur éducation sont d’un très haut niveau. </a:t>
            </a:r>
          </a:p>
          <a:p>
            <a:pPr indent="449580">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Le cannabis est la drogue de la crétinisation. </a:t>
            </a:r>
            <a:endParaRPr lang="fr-FR"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La fumette ça rend bête ; le </a:t>
            </a:r>
            <a:r>
              <a:rPr lang="fr-FR" sz="1800" b="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chichon</a:t>
            </a: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ça rend con ! ». </a:t>
            </a:r>
          </a:p>
          <a:p>
            <a:pPr indent="449580">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Pétard du matin, poil dans la main ; </a:t>
            </a:r>
          </a:p>
          <a:p>
            <a:pPr indent="449580">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pétard du soir, trou de mémoire ». </a:t>
            </a:r>
            <a:endParaRPr lang="fr-FR"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5721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11968" y="113453"/>
            <a:ext cx="6060231" cy="6386724"/>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113453"/>
            <a:ext cx="5777202" cy="6386724"/>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F01D201-49F2-5642-B024-42B0F5E48CF0}"/>
              </a:ext>
            </a:extLst>
          </p:cNvPr>
          <p:cNvSpPr txBox="1"/>
          <p:nvPr/>
        </p:nvSpPr>
        <p:spPr>
          <a:xfrm>
            <a:off x="111968" y="113453"/>
            <a:ext cx="6125546" cy="6116739"/>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39° Concernant les effets du cannabis sur la conduite des engins à moteur, </a:t>
            </a:r>
            <a:endParaRPr lang="fr-FR"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 sont les assertions vraies ?</a:t>
            </a:r>
          </a:p>
          <a:p>
            <a:pPr algn="ctr">
              <a:lnSpc>
                <a:spcPct val="107000"/>
              </a:lnSpc>
              <a:spcAft>
                <a:spcPts val="800"/>
              </a:spcAft>
            </a:pPr>
            <a:endPar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cannabis est responsable d’accidents routiers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induit une ivresse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il induit une sédation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allonge le temps de réaction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perturbe la coordination des mouvements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On lui impute, à lui seul,  300 accidents mortels chaque année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Son association à l’alcool multiplie d’un facteur 14 le risque d’un accident mortel (des études récentes font état d’un facteur 29)</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perturbe les réflexes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fait oublier le panneau qui annonçait un danger pendant le temps où l’on s’en rapproche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673100">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E2587370-E9C9-F4FF-1DD0-A41EF996E987}"/>
              </a:ext>
            </a:extLst>
          </p:cNvPr>
          <p:cNvSpPr txBox="1"/>
          <p:nvPr/>
        </p:nvSpPr>
        <p:spPr>
          <a:xfrm>
            <a:off x="6438122" y="113453"/>
            <a:ext cx="5641909" cy="6010517"/>
          </a:xfrm>
          <a:prstGeom prst="rect">
            <a:avLst/>
          </a:prstGeom>
          <a:noFill/>
        </p:spPr>
        <p:txBody>
          <a:bodyPr wrap="square">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39° Toutes ces assertions sont vraies</a:t>
            </a:r>
          </a:p>
          <a:p>
            <a:pPr indent="449580">
              <a:lnSpc>
                <a:spcPct val="107000"/>
              </a:lnSpc>
              <a:spcAft>
                <a:spcPts val="800"/>
              </a:spcAft>
            </a:pPr>
            <a:endPar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endParaRPr lang="fr-FR" sz="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endParaRPr lang="fr-F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endPar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Outre des accidents professionnels portant la </a:t>
            </a: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responsabilité</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du cannabis, </a:t>
            </a:r>
            <a:r>
              <a:rPr lang="fr-FR" sz="1800" b="1" dirty="0">
                <a:solidFill>
                  <a:srgbClr val="0070C0"/>
                </a:solidFill>
                <a:effectLst/>
                <a:latin typeface="Calibri" panose="020F0502020204030204" pitchFamily="34" charset="0"/>
                <a:ea typeface="Calibri" panose="020F0502020204030204" pitchFamily="34" charset="0"/>
                <a:cs typeface="Georgia" panose="02040502050405020303" pitchFamily="18" charset="0"/>
              </a:rPr>
              <a:t>en 2019, 730 personnes ont été tuées dans un accident impliquant un conducteur sous l’emprise d’un stupéfiant ; dans 90% des cas le cannabis était présent. </a:t>
            </a: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Georgia" panose="02040502050405020303" pitchFamily="18" charset="0"/>
              </a:rPr>
              <a:t>Dans l’étude déjà ancienne « Stupéfiants et accidents mortels de la route » (S.A.M .) la rencontre du cannabis avec l’alcool multipliait par 14 le risque d’accidents mortels, alors que des études plus récentes font état d’un facteur 29).</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Georgia" panose="02040502050405020303" pitchFamily="18" charset="0"/>
              </a:rPr>
              <a:t>Ses effets désinhibiteurs incitent le conducteur à prendre des risques « j’ai le temps de doubler », «  il n’y aura pas de voiture en face »</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0199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46653" y="86013"/>
            <a:ext cx="6125546" cy="641416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132667"/>
            <a:ext cx="5792948" cy="636751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C6D0C219-7214-4CD4-A0DC-0AEC00955724}"/>
              </a:ext>
            </a:extLst>
          </p:cNvPr>
          <p:cNvSpPr txBox="1"/>
          <p:nvPr/>
        </p:nvSpPr>
        <p:spPr>
          <a:xfrm>
            <a:off x="279989" y="132667"/>
            <a:ext cx="6125546" cy="5326651"/>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40° Par lesquels de ces agents les effets du THC peuvent-ils être potentialisés ? </a:t>
            </a:r>
          </a:p>
          <a:p>
            <a:pPr algn="ctr">
              <a:lnSpc>
                <a:spcPct val="107000"/>
              </a:lnSpc>
              <a:spcAft>
                <a:spcPts val="800"/>
              </a:spcAft>
            </a:pPr>
            <a:endParaRPr lang="fr-FR"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L’alcool</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benzodiazépines anxiolytiques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hypnotiques </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 caféine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antagonistes des récepteurs muscariniques de l’acétylcholine (atropiniques)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rimonabant (qui fut commercialisé sous le nom d’</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Acomplia</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e 5">
            <a:extLst>
              <a:ext uri="{FF2B5EF4-FFF2-40B4-BE49-F238E27FC236}">
                <a16:creationId xmlns:a16="http://schemas.microsoft.com/office/drawing/2014/main" id="{DCD8BE79-96F3-0306-3E5D-E0EADF613563}"/>
              </a:ext>
            </a:extLst>
          </p:cNvPr>
          <p:cNvGrpSpPr/>
          <p:nvPr/>
        </p:nvGrpSpPr>
        <p:grpSpPr>
          <a:xfrm>
            <a:off x="142875" y="132667"/>
            <a:ext cx="12049125" cy="5432769"/>
            <a:chOff x="54817" y="132667"/>
            <a:chExt cx="11999555" cy="5432769"/>
          </a:xfrm>
        </p:grpSpPr>
        <p:sp>
          <p:nvSpPr>
            <p:cNvPr id="5" name="ZoneTexte 4">
              <a:extLst>
                <a:ext uri="{FF2B5EF4-FFF2-40B4-BE49-F238E27FC236}">
                  <a16:creationId xmlns:a16="http://schemas.microsoft.com/office/drawing/2014/main" id="{5FEA6E3B-2DFF-34E3-A349-F5E0F01989A7}"/>
                </a:ext>
              </a:extLst>
            </p:cNvPr>
            <p:cNvSpPr txBox="1"/>
            <p:nvPr/>
          </p:nvSpPr>
          <p:spPr>
            <a:xfrm>
              <a:off x="6440455" y="132667"/>
              <a:ext cx="5613917" cy="5432769"/>
            </a:xfrm>
            <a:prstGeom prst="rect">
              <a:avLst/>
            </a:prstGeom>
            <a:noFill/>
          </p:spPr>
          <p:txBody>
            <a:bodyPr wrap="square">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40° les réponses correctes sont : A, B, C, E</a:t>
              </a: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caféine du café noir,  celle du </a:t>
              </a:r>
              <a:r>
                <a:rPr lang="fr-FR"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Redbull</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ou contenue dans  d’autres boissons s’oppose aux effets sédatifs du cannabis, ainsi d’ailleurs qu’a ceux de l’alcool. Ces deux dernières drogues provoquent une libération d’adénosine qui, en stimulant des récepteurs du type A2a, induit une sédation. Celle-ci est prévenue par le blocage de ces récepteurs par la caféine.</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Le blocage des récepteurs cholinergiques muscariniques cérébraux, par des molécules atropiniques, majore les troubles délirants du cannabis.</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Le rimonabant, qui est un antagoniste des récepteurs CB</a:t>
              </a:r>
              <a:r>
                <a:rPr lang="fr-FR" sz="1800" b="1" baseline="-25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cible de l’action du THC, ne peut pas potentialiser son action, mais au contraire l’antagoniser</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822D8F42-65AF-E6A1-79EA-02BA2CD75634}"/>
                </a:ext>
              </a:extLst>
            </p:cNvPr>
            <p:cNvSpPr/>
            <p:nvPr/>
          </p:nvSpPr>
          <p:spPr>
            <a:xfrm>
              <a:off x="54818" y="1978090"/>
              <a:ext cx="4124131" cy="145091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2F9602B-5C49-8664-782D-BB83CD9CA0BE}"/>
                </a:ext>
              </a:extLst>
            </p:cNvPr>
            <p:cNvSpPr/>
            <p:nvPr/>
          </p:nvSpPr>
          <p:spPr>
            <a:xfrm>
              <a:off x="54817" y="3860702"/>
              <a:ext cx="5142334" cy="81393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839931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93306" y="74645"/>
            <a:ext cx="6078893" cy="642553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74645"/>
            <a:ext cx="5795865" cy="6425532"/>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67D787BA-1329-7E98-6E79-A7BCED3F8F8D}"/>
              </a:ext>
            </a:extLst>
          </p:cNvPr>
          <p:cNvSpPr txBox="1"/>
          <p:nvPr/>
        </p:nvSpPr>
        <p:spPr>
          <a:xfrm>
            <a:off x="93306" y="74645"/>
            <a:ext cx="6055566" cy="5919377"/>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41° Sur les circonstances de la létalité dont le cannabis peut être responsable,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assertions vraies ?</a:t>
            </a:r>
          </a:p>
          <a:p>
            <a:pPr algn="ctr">
              <a:lnSpc>
                <a:spcPct val="107000"/>
              </a:lnSpc>
              <a:spcAft>
                <a:spcPts val="800"/>
              </a:spcAft>
            </a:pPr>
            <a:endPar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Par accident de la route  </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Par accident professionnel </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Par auto ou hétéro-agressivité</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Par suicide (conséquence de l’induction d’une dépression) </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Conséquence de la survenue d’une schizophrénie (espérance de vie diminuée de 20 ans en moyenne, 10% de morts violentes)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Par une toxicité somatique liée à ses effets cardio-vasculaires, cancérogènes, liés à la  production d’oxyde de carbone et de goudrons, à l’instar du tabac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29754CBB-7418-22F8-EEC8-FFB5615155AB}"/>
              </a:ext>
            </a:extLst>
          </p:cNvPr>
          <p:cNvSpPr txBox="1"/>
          <p:nvPr/>
        </p:nvSpPr>
        <p:spPr>
          <a:xfrm>
            <a:off x="6494105" y="0"/>
            <a:ext cx="5477069" cy="5964274"/>
          </a:xfrm>
          <a:prstGeom prst="rect">
            <a:avLst/>
          </a:prstGeom>
          <a:noFill/>
        </p:spPr>
        <p:txBody>
          <a:bodyPr wrap="square">
            <a:spAutoFit/>
          </a:bodyPr>
          <a:lstStyle/>
          <a:p>
            <a:pPr algn="ctr">
              <a:lnSpc>
                <a:spcPct val="107000"/>
              </a:lnSpc>
              <a:spcAft>
                <a:spcPts val="800"/>
              </a:spcAft>
            </a:pPr>
            <a:r>
              <a:rPr lang="fr-FR"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41° toutes ces assertions sont vraies</a:t>
            </a:r>
          </a:p>
          <a:p>
            <a:pPr algn="ct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Elles doivent faire tordre le cou à ce stéréotype « le cannabis, lui, ne tue pas ». </a:t>
            </a:r>
          </a:p>
          <a:p>
            <a:pPr>
              <a:lnSpc>
                <a:spcPct val="107000"/>
              </a:lnSpc>
              <a:spcAft>
                <a:spcPts val="800"/>
              </a:spcAft>
            </a:pPr>
            <a:endParaRPr lang="fr-FR" sz="105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Il est en fait le détournement d’un constat fait de longue date, indiquant que des doses même très élevées de cannabis/THC, à la différence des surdoses/overdoses de morphiniques, ne sont pas létales.</a:t>
            </a:r>
          </a:p>
          <a:p>
            <a:pPr>
              <a:lnSpc>
                <a:spcPct val="107000"/>
              </a:lnSpc>
              <a:spcAft>
                <a:spcPts val="800"/>
              </a:spcAft>
            </a:pPr>
            <a:endParaRPr lang="fr-FR" sz="11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Mais cet arbre cache la forêt des multiples causes par lesquelles le cannabis peut être létal. </a:t>
            </a:r>
          </a:p>
          <a:p>
            <a:pPr>
              <a:lnSpc>
                <a:spcPct val="107000"/>
              </a:lnSpc>
              <a:spcAft>
                <a:spcPts val="800"/>
              </a:spcAft>
            </a:pPr>
            <a:endParaRPr lang="fr-FR" sz="7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Ces causes sont restituées, pour les plus importantes, dans l’énumération de ce Q.C.M.. </a:t>
            </a:r>
            <a:endParaRPr lang="fr-FR"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549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46652" y="102637"/>
            <a:ext cx="6125547" cy="63975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102637"/>
            <a:ext cx="5842518" cy="639754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D6D0C07D-615F-8804-7DB8-B907A319B2CB}"/>
              </a:ext>
            </a:extLst>
          </p:cNvPr>
          <p:cNvSpPr txBox="1"/>
          <p:nvPr/>
        </p:nvSpPr>
        <p:spPr>
          <a:xfrm>
            <a:off x="46653" y="102637"/>
            <a:ext cx="6125546" cy="5981509"/>
          </a:xfrm>
          <a:prstGeom prst="rect">
            <a:avLst/>
          </a:prstGeom>
          <a:noFill/>
        </p:spPr>
        <p:txBody>
          <a:bodyPr wrap="square">
            <a:spAutoFit/>
          </a:bodyPr>
          <a:lstStyle/>
          <a:p>
            <a:pPr algn="ctr">
              <a:lnSpc>
                <a:spcPct val="107000"/>
              </a:lnSpc>
              <a:spcAft>
                <a:spcPts val="80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42° Parmi les critiques suivantes sur le cannabis dit « thérapeutique »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lesquelles peuvent lui être imparties ?</a:t>
            </a: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Activités multiples, sans spécificité d’organe ou de pathologie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Mélange de substances variées (« soupe ») quand la thérapeutique fait désormais appel à des substances pures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Très longue durée d’action</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Efficacité inférieure ou égale à celle de médicaments avérés disponibles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Multiples effets latéraux et souvent adverses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Mauvais rapport bénéfices / risques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Efficacité  mal documentée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Effets latéraux nombreux, souvent adverses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BC81E198-4344-0FC1-394D-FF14F3004F4D}"/>
              </a:ext>
            </a:extLst>
          </p:cNvPr>
          <p:cNvSpPr txBox="1"/>
          <p:nvPr/>
        </p:nvSpPr>
        <p:spPr>
          <a:xfrm>
            <a:off x="6400800" y="83356"/>
            <a:ext cx="5744547" cy="6416821"/>
          </a:xfrm>
          <a:prstGeom prst="rect">
            <a:avLst/>
          </a:prstGeom>
          <a:noFill/>
        </p:spPr>
        <p:txBody>
          <a:bodyPr wrap="square">
            <a:spAutoFit/>
          </a:bodyPr>
          <a:lstStyle/>
          <a:p>
            <a:pPr algn="ctr">
              <a:lnSpc>
                <a:spcPct val="107000"/>
              </a:lnSpc>
              <a:spcAft>
                <a:spcPts val="800"/>
              </a:spcAft>
            </a:pPr>
            <a:r>
              <a:rPr lang="fr-FR"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42° Toutes ces critiques sont justifiées s’agissant du cannabis à prétention thérapeutique</a:t>
            </a:r>
            <a:endParaRPr lang="fr-FR"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Non seulement le cannabis est une « soupe » végétale ; mais la concentration de chacun de ses composants varie en fonction du cultivar, du lieu  de sa croissance, de la saison ou des conditions ambiantes, du moment de la récolte, des conditions de conservation… ;  « végétal varie, bien fou qui s’y fie » ;  </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persistance du THC dans l’organisme se mesure en jours, voire semaines, ce qui rendrait difficiles les choix posologiques. </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 critère majeur pour émettre un jugement  thérapeutique sur un  candidat médicament, est son  rapport bénéfices / risques. </a:t>
            </a: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Quels bénéfices thérapeutiques pourraient tirer le patient et sa pathologie de sa prescription, et à quels risques il s’expose en y recourant.  Pour toutes les pathologies ciblées les bénéfices sont modestes, parfois égaux mais jamais supérieurs  à ceux développés par les médicaments disponibles</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9027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0" y="65314"/>
            <a:ext cx="6172199" cy="643486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65314"/>
            <a:ext cx="5789644" cy="643486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0BAB777A-8575-24A0-446A-F9DF71657788}"/>
              </a:ext>
            </a:extLst>
          </p:cNvPr>
          <p:cNvSpPr txBox="1"/>
          <p:nvPr/>
        </p:nvSpPr>
        <p:spPr>
          <a:xfrm>
            <a:off x="177283" y="65314"/>
            <a:ext cx="6125546" cy="5981446"/>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43° Concernant le cannabidiol,                    </a:t>
            </a: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assertions vraies ?</a:t>
            </a:r>
          </a:p>
          <a:p>
            <a:pPr algn="ctr">
              <a:lnSpc>
                <a:spcPct val="107000"/>
              </a:lnSpc>
              <a:spcAft>
                <a:spcPts val="800"/>
              </a:spcAft>
            </a:pP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Cannabidiol est souvent abrégé CBD</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cannabidiol est chimiquement très voisin du THC</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Au contact de l’acidité gastrique le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cannabidiol</a:t>
            </a:r>
            <a:r>
              <a:rPr lang="fr-FR" sz="1800" dirty="0">
                <a:effectLst/>
                <a:latin typeface="Calibri" panose="020F0502020204030204" pitchFamily="34" charset="0"/>
                <a:ea typeface="Calibri" panose="020F0502020204030204" pitchFamily="34" charset="0"/>
                <a:cs typeface="Times New Roman" panose="02020603050405020304" pitchFamily="18" charset="0"/>
              </a:rPr>
              <a:t> pourrait se transformer en THC</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paraît s’opposer à certains effets du THC</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lui est prêté de multiples effets bienfaisants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 publicité, pour le démarquer du THC, lui dénie des effets psychotropes.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a des  effets significatifs sur certaines formes d’épilepsies infantiles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syndromes de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Dravet</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et de Lennox Gastaut</a:t>
            </a:r>
            <a:r>
              <a:rPr lang="fr-FR" sz="1800" dirty="0">
                <a:effectLst/>
                <a:latin typeface="Calibri" panose="020F0502020204030204" pitchFamily="34" charset="0"/>
                <a:ea typeface="Calibri" panose="020F0502020204030204" pitchFamily="34" charset="0"/>
                <a:cs typeface="Times New Roman" panose="02020603050405020304" pitchFamily="18" charset="0"/>
              </a:rPr>
              <a:t>), qui sont assez bien documentés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03CBB9ED-225B-175A-AD12-AFC2871E9B0D}"/>
              </a:ext>
            </a:extLst>
          </p:cNvPr>
          <p:cNvSpPr txBox="1"/>
          <p:nvPr/>
        </p:nvSpPr>
        <p:spPr>
          <a:xfrm>
            <a:off x="6530650" y="65314"/>
            <a:ext cx="5484067" cy="5744458"/>
          </a:xfrm>
          <a:prstGeom prst="rect">
            <a:avLst/>
          </a:prstGeom>
          <a:noFill/>
        </p:spPr>
        <p:txBody>
          <a:bodyPr wrap="square" lIns="91440" tIns="45720" rIns="91440" bIns="45720" anchor="t">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43° Toutes ces assertions sont vraies</a:t>
            </a:r>
          </a:p>
          <a:p>
            <a:pPr>
              <a:lnSpc>
                <a:spcPct val="107000"/>
              </a:lnSpc>
              <a:spcAft>
                <a:spcPts val="800"/>
              </a:spcAft>
            </a:pPr>
            <a:endParaRPr lang="fr-FR"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multitude des effets bienfaisants qui lui sont décrits ne laisse d’être suspecte ; les moyens publicitaires considérables pour sa promotion commerciale et la multiplication des bienfaits rapportés dépassent les limites de l’entendement, en faisant une nouvelle panacée, une thériaque d’antan, en rupture avec la science Pharmacologique. </a:t>
            </a:r>
          </a:p>
          <a:p>
            <a:pPr>
              <a:lnSpc>
                <a:spcPct val="107000"/>
              </a:lnSpc>
              <a:spcAft>
                <a:spcPts val="800"/>
              </a:spcAft>
            </a:pPr>
            <a:endPar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 CBD est mis à toutes les sauces, même culinaires.</a:t>
            </a:r>
          </a:p>
          <a:p>
            <a:pPr>
              <a:lnSpc>
                <a:spcPct val="107000"/>
              </a:lnSpc>
              <a:spcAft>
                <a:spcPts val="800"/>
              </a:spcAft>
            </a:pPr>
            <a:endParaRPr lang="fr-FR" sz="1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 THC étant déconsidéré, après avoir  été présenté comme irremplaçable, le CBD semble  lui avoir  été substitué  à des fins purement commerciales</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2045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0" y="111237"/>
            <a:ext cx="6172199" cy="63889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111237"/>
            <a:ext cx="5889171" cy="638894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87A3E53-D625-7921-BE7B-5588F24976CC}"/>
              </a:ext>
            </a:extLst>
          </p:cNvPr>
          <p:cNvSpPr txBox="1"/>
          <p:nvPr/>
        </p:nvSpPr>
        <p:spPr>
          <a:xfrm>
            <a:off x="177283" y="111237"/>
            <a:ext cx="6125546" cy="6225858"/>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44° Parmi ces activités multiples prêtées au cannabidiol,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laquelle est la mieux documentée ?</a:t>
            </a:r>
          </a:p>
          <a:p>
            <a:pPr algn="ctr">
              <a:lnSpc>
                <a:spcPct val="107000"/>
              </a:lnSpc>
              <a:spcAft>
                <a:spcPts val="800"/>
              </a:spcAft>
            </a:pPr>
            <a:endPar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Anxiolytique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Sédatif</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Antipsychotique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Analgésique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Anti-inflammatoire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Actif contre les addictions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Antiépileptique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Anticancéreux</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Antimicrobien, y compris contre le coronavirus de la COVID 19</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Anti-Alzheimer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Antidépresseur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Antidiabétique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e 6">
            <a:extLst>
              <a:ext uri="{FF2B5EF4-FFF2-40B4-BE49-F238E27FC236}">
                <a16:creationId xmlns:a16="http://schemas.microsoft.com/office/drawing/2014/main" id="{CCA9E1A3-10A4-A9C9-A86A-19B85488CB01}"/>
              </a:ext>
            </a:extLst>
          </p:cNvPr>
          <p:cNvGrpSpPr/>
          <p:nvPr/>
        </p:nvGrpSpPr>
        <p:grpSpPr>
          <a:xfrm>
            <a:off x="164841" y="56020"/>
            <a:ext cx="12014716" cy="6266382"/>
            <a:chOff x="177283" y="111237"/>
            <a:chExt cx="12014716" cy="6266382"/>
          </a:xfrm>
        </p:grpSpPr>
        <p:sp>
          <p:nvSpPr>
            <p:cNvPr id="5" name="ZoneTexte 4">
              <a:extLst>
                <a:ext uri="{FF2B5EF4-FFF2-40B4-BE49-F238E27FC236}">
                  <a16:creationId xmlns:a16="http://schemas.microsoft.com/office/drawing/2014/main" id="{3AB50F4C-A9F4-70D6-0EF2-30419B82B5B1}"/>
                </a:ext>
              </a:extLst>
            </p:cNvPr>
            <p:cNvSpPr txBox="1"/>
            <p:nvPr/>
          </p:nvSpPr>
          <p:spPr>
            <a:xfrm>
              <a:off x="6433458" y="111237"/>
              <a:ext cx="5758541" cy="6266382"/>
            </a:xfrm>
            <a:prstGeom prst="rect">
              <a:avLst/>
            </a:prstGeom>
            <a:noFill/>
          </p:spPr>
          <p:txBody>
            <a:bodyPr wrap="square">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44° La proposition G (</a:t>
              </a:r>
              <a:r>
                <a:rPr lang="fr-FR" sz="24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anti-épileptique</a:t>
              </a: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fr-FR" sz="1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Cette liste des propriétés alléguées est incomplète, on pourrait y ajouter anti acnéique, </a:t>
              </a:r>
              <a:r>
                <a:rPr lang="fr-FR"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antipsoriasique</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orexigène, </a:t>
              </a:r>
              <a:r>
                <a:rPr lang="fr-FR"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antiprostatite</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actif dans les maladies inflammatoires chroniques de l’intestin (MICI)….</a:t>
              </a: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Tout cela est trop beau pour être vrai ; cette confusion est fabriquée par une publicité mensongère.</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S’agissant d’effets </a:t>
              </a:r>
              <a:r>
                <a:rPr lang="fr-FR"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anti-épileptiques</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dans des formes infantiles, rares et graves du syndrome de </a:t>
              </a:r>
              <a:r>
                <a:rPr lang="fr-FR"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Dravet</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et de la maladie de Lennox-Gastaut, l’efficacité démontrée de l’</a:t>
              </a:r>
              <a:r>
                <a:rPr lang="fr-FR"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Epidiolex</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ne l’est pas isolément, mais en maintenant les autres traitements déjà utilisés. Il est constaté alors un accroissement de leur efficacité globale (par une réduction de la fréquence des crises ; ce qui est intéressant mais n’est pas à la hauteur de l’enthousiasme déployé pour communiquer sur cet effet d’un niveau somme toute modeste.</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13F92A1-7589-8FDA-02A4-99A6F5225DEA}"/>
                </a:ext>
              </a:extLst>
            </p:cNvPr>
            <p:cNvSpPr/>
            <p:nvPr/>
          </p:nvSpPr>
          <p:spPr>
            <a:xfrm>
              <a:off x="177283" y="3965509"/>
              <a:ext cx="2276668" cy="43853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153826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250" fill="hold"/>
                                        <p:tgtEl>
                                          <p:spTgt spid="7"/>
                                        </p:tgtEl>
                                        <p:attrNameLst>
                                          <p:attrName>ppt_w</p:attrName>
                                        </p:attrNameLst>
                                      </p:cBhvr>
                                      <p:tavLst>
                                        <p:tav tm="0">
                                          <p:val>
                                            <p:fltVal val="0"/>
                                          </p:val>
                                        </p:tav>
                                        <p:tav tm="100000">
                                          <p:val>
                                            <p:strVal val="#ppt_w"/>
                                          </p:val>
                                        </p:tav>
                                      </p:tavLst>
                                    </p:anim>
                                    <p:anim calcmode="lin" valueType="num">
                                      <p:cBhvr>
                                        <p:cTn id="8" dur="2250" fill="hold"/>
                                        <p:tgtEl>
                                          <p:spTgt spid="7"/>
                                        </p:tgtEl>
                                        <p:attrNameLst>
                                          <p:attrName>ppt_h</p:attrName>
                                        </p:attrNameLst>
                                      </p:cBhvr>
                                      <p:tavLst>
                                        <p:tav tm="0">
                                          <p:val>
                                            <p:fltVal val="0"/>
                                          </p:val>
                                        </p:tav>
                                        <p:tav tm="100000">
                                          <p:val>
                                            <p:strVal val="#ppt_h"/>
                                          </p:val>
                                        </p:tav>
                                      </p:tavLst>
                                    </p:anim>
                                    <p:anim calcmode="lin" valueType="num">
                                      <p:cBhvr>
                                        <p:cTn id="9" dur="2250" fill="hold"/>
                                        <p:tgtEl>
                                          <p:spTgt spid="7"/>
                                        </p:tgtEl>
                                        <p:attrNameLst>
                                          <p:attrName>style.rotation</p:attrName>
                                        </p:attrNameLst>
                                      </p:cBhvr>
                                      <p:tavLst>
                                        <p:tav tm="0">
                                          <p:val>
                                            <p:fltVal val="360"/>
                                          </p:val>
                                        </p:tav>
                                        <p:tav tm="100000">
                                          <p:val>
                                            <p:fltVal val="0"/>
                                          </p:val>
                                        </p:tav>
                                      </p:tavLst>
                                    </p:anim>
                                    <p:animEffect transition="in" filter="fade">
                                      <p:cBhvr>
                                        <p:cTn id="10"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11968" y="83245"/>
            <a:ext cx="6060231" cy="641693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83245"/>
            <a:ext cx="5777203" cy="6416932"/>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341F193-5B26-5FA2-2ECE-580B66A97182}"/>
              </a:ext>
            </a:extLst>
          </p:cNvPr>
          <p:cNvSpPr txBox="1"/>
          <p:nvPr/>
        </p:nvSpPr>
        <p:spPr>
          <a:xfrm>
            <a:off x="111968" y="83245"/>
            <a:ext cx="5984032" cy="5534284"/>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45° Concernant les « nouveaux cannabinoïdes de synthèse »,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assertions fausses ?</a:t>
            </a:r>
          </a:p>
          <a:p>
            <a:pPr algn="ctr">
              <a:lnSpc>
                <a:spcPct val="107000"/>
              </a:lnSpc>
              <a:spcAft>
                <a:spcPts val="800"/>
              </a:spcAft>
            </a:pPr>
            <a:endPar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Sont apparus à partir des années 1970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Ont pour cible les récepteurs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souvent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fr-FR" sz="1800" dirty="0">
                <a:effectLst/>
                <a:latin typeface="Calibri" panose="020F0502020204030204" pitchFamily="34" charset="0"/>
                <a:ea typeface="Calibri" panose="020F0502020204030204" pitchFamily="34" charset="0"/>
                <a:cs typeface="Times New Roman" panose="02020603050405020304" pitchFamily="18" charset="0"/>
              </a:rPr>
              <a:t> des endocannabinoïdes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ont une plus grande affinité pour ces récepteurs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 que le THC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Un délai de plusieurs années sépare leur diffusion sur le marché de leur interdiction ; manne pour leurs promoteurs et toxicité pour leurs utilisateurs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donnent lieu  à des intoxications, dont certaines ont été fatales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s’agit pour beaucoup de dérivés indoliques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appartiennent en fait à une 15</a:t>
            </a:r>
            <a:r>
              <a:rPr lang="fr-FR" sz="1800" baseline="30000" dirty="0">
                <a:effectLst/>
                <a:latin typeface="Calibri" panose="020F0502020204030204" pitchFamily="34" charset="0"/>
                <a:ea typeface="Calibri" panose="020F0502020204030204" pitchFamily="34" charset="0"/>
                <a:cs typeface="Times New Roman" panose="02020603050405020304" pitchFamily="18" charset="0"/>
              </a:rPr>
              <a:t>aine</a:t>
            </a:r>
            <a:r>
              <a:rPr lang="fr-FR" sz="1800" dirty="0">
                <a:effectLst/>
                <a:latin typeface="Calibri" panose="020F0502020204030204" pitchFamily="34" charset="0"/>
                <a:ea typeface="Calibri" panose="020F0502020204030204" pitchFamily="34" charset="0"/>
                <a:cs typeface="Times New Roman" panose="02020603050405020304" pitchFamily="18" charset="0"/>
              </a:rPr>
              <a:t> de familles chimiques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D4F43571-E94D-807C-0C45-C3410E681D2D}"/>
              </a:ext>
            </a:extLst>
          </p:cNvPr>
          <p:cNvSpPr txBox="1"/>
          <p:nvPr/>
        </p:nvSpPr>
        <p:spPr>
          <a:xfrm>
            <a:off x="6540758" y="83245"/>
            <a:ext cx="5539274" cy="5538080"/>
          </a:xfrm>
          <a:prstGeom prst="rect">
            <a:avLst/>
          </a:prstGeom>
          <a:noFill/>
        </p:spPr>
        <p:txBody>
          <a:bodyPr wrap="square">
            <a:spAutoFit/>
          </a:bodyPr>
          <a:lstStyle/>
          <a:p>
            <a:pPr algn="ctr">
              <a:lnSpc>
                <a:spcPct val="107000"/>
              </a:lnSpc>
              <a:spcAft>
                <a:spcPts val="800"/>
              </a:spcAft>
            </a:pPr>
            <a:r>
              <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45° Toutes ces assertions sont vraies</a:t>
            </a:r>
          </a:p>
          <a:p>
            <a:pPr algn="ctr">
              <a:lnSpc>
                <a:spcPct val="107000"/>
              </a:lnSpc>
              <a:spcAft>
                <a:spcPts val="800"/>
              </a:spcAft>
            </a:pPr>
            <a:endParaRPr lang="fr-FR"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Leurs noms font référence : soit au chimiste qui les a synthétisés:  AM avec un numéro  pour </a:t>
            </a:r>
            <a:r>
              <a:rPr lang="fr-FR"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Alexandros</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Makriyannis</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JWH avec un numéro pour John William </a:t>
            </a:r>
            <a:r>
              <a:rPr lang="fr-FR"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Huffman</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soit à l’université hébraïque de Jérusalem HU avec un numéro ; ou le laboratoire Carl Pfizer CP suivi d’un numéro ; ou encore les initiales de leur formule chimique par exemple APICA, APINACA.</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 sont le plus souvent des poudres blanches, ou des produits d’aspect huileux ; ils peuvent être vaporisés sur des supports végétaux, pour être consommés dans des « </a:t>
            </a:r>
            <a:r>
              <a:rPr lang="fr-FR"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pétards</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ou peuvent constituer des recharges de vapoteurs, ou être brulés dans l’atmosphère d’une pièce confinée.</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9110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2957FD0-F7CA-5C4A-C986-159EA4921199}"/>
              </a:ext>
            </a:extLst>
          </p:cNvPr>
          <p:cNvSpPr txBox="1"/>
          <p:nvPr/>
        </p:nvSpPr>
        <p:spPr>
          <a:xfrm>
            <a:off x="65316" y="178910"/>
            <a:ext cx="6172199" cy="6353727"/>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1° S’agissant des caractéristiques  </a:t>
            </a:r>
          </a:p>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concernant le « cannabis », </a:t>
            </a:r>
            <a:endParaRPr lang="fr-FR" sz="105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 a t’il une proposition fausse ?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 oui laquelle ?</a:t>
            </a:r>
          </a:p>
          <a:p>
            <a:pPr>
              <a:lnSpc>
                <a:spcPct val="107000"/>
              </a:lnSpc>
              <a:spcAft>
                <a:spcPts val="800"/>
              </a:spcAft>
            </a:pPr>
            <a:endParaRPr lang="fr-F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il s’agit du chanvre indien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Cannabis </a:t>
            </a:r>
            <a:r>
              <a:rPr lang="fr-FR" sz="2000" i="1" dirty="0" err="1">
                <a:effectLst/>
                <a:latin typeface="Calibri" panose="020F0502020204030204" pitchFamily="34" charset="0"/>
                <a:ea typeface="Calibri" panose="020F0502020204030204" pitchFamily="34" charset="0"/>
                <a:cs typeface="Times New Roman" panose="02020603050405020304" pitchFamily="18" charset="0"/>
              </a:rPr>
              <a:t>indica</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De la famille botanique des cannabinacées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De l’ordre des urticales (comme l’ortie qui pique,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Urtica</a:t>
            </a: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dioïca</a:t>
            </a:r>
            <a:r>
              <a:rPr lang="fr-FR" sz="2000" dirty="0">
                <a:effectLst/>
                <a:latin typeface="Calibri" panose="020F0502020204030204" pitchFamily="34" charset="0"/>
                <a:ea typeface="Calibri" panose="020F0502020204030204" pitchFamily="34" charset="0"/>
                <a:cs typeface="Times New Roman" panose="02020603050405020304" pitchFamily="18" charset="0"/>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Avec des fleurs sans pétales et avec autant d’étamines que de sépales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Proviendrait à son origine des contreforts himalayens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C’est une plante dioïque, avec des pieds mâles et des pieds femelles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On ne distingue les pieds mâles des pieds femelles, qu’au moment de leur floraison.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1AAF76C6-3115-3CB8-C12A-84DBA84FA19C}"/>
              </a:ext>
            </a:extLst>
          </p:cNvPr>
          <p:cNvSpPr txBox="1"/>
          <p:nvPr/>
        </p:nvSpPr>
        <p:spPr>
          <a:xfrm>
            <a:off x="6455229" y="178910"/>
            <a:ext cx="5736771" cy="6357574"/>
          </a:xfrm>
          <a:prstGeom prst="rect">
            <a:avLst/>
          </a:prstGeom>
          <a:noFill/>
        </p:spPr>
        <p:txBody>
          <a:bodyPr wrap="square">
            <a:spAutoFit/>
          </a:bodyPr>
          <a:lstStyle/>
          <a:p>
            <a:pPr indent="449580">
              <a:lnSpc>
                <a:spcPct val="107000"/>
              </a:lnSpc>
              <a:spcAft>
                <a:spcPts val="800"/>
              </a:spcAft>
            </a:pPr>
            <a:r>
              <a:rPr lang="fr-FR"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  Toutes les propositions sont vraies</a:t>
            </a:r>
            <a:endParaRPr lang="fr-FR" sz="1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endParaRPr lang="fr-FR" sz="36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endParaRPr lang="fr-FR" sz="2400" i="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La plante est vraisemblablement originaire des contreforts himalayens. Dans ces  régions sèches, pour se prémunir de la dessiccation,  la plante a élaboré une résine dont elle s’est recouverte ;  résine qui concentre des principes actifs psychotropes (le THC en particulier). </a:t>
            </a:r>
          </a:p>
          <a:p>
            <a:pPr indent="449580">
              <a:lnSpc>
                <a:spcPct val="107000"/>
              </a:lnSpc>
              <a:spcAft>
                <a:spcPts val="800"/>
              </a:spcAft>
            </a:pPr>
            <a:r>
              <a:rPr lang="fr-FR"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Ce qui n’est pas le cas du chanvre textile (Cannabis sativa).</a:t>
            </a:r>
          </a:p>
          <a:p>
            <a:pPr indent="449580">
              <a:lnSpc>
                <a:spcPct val="107000"/>
              </a:lnSpc>
              <a:spcAft>
                <a:spcPts val="800"/>
              </a:spcAft>
            </a:pPr>
            <a:r>
              <a:rPr lang="fr-FR"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Seules les fleurs permettent de distinguer les pieds mâles des pieds femelles. Il faut donc attendre la floraison pour faire cette distinction. </a:t>
            </a:r>
          </a:p>
          <a:p>
            <a:pPr indent="449580">
              <a:lnSpc>
                <a:spcPct val="107000"/>
              </a:lnSpc>
              <a:spcAft>
                <a:spcPts val="800"/>
              </a:spcAft>
            </a:pPr>
            <a:r>
              <a:rPr lang="fr-FR"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Les fleurs femelles sont beaucoup plus riches en THC que les fleurs mâles </a:t>
            </a:r>
          </a:p>
        </p:txBody>
      </p:sp>
      <p:sp>
        <p:nvSpPr>
          <p:cNvPr id="7" name="Rectangle 6">
            <a:extLst>
              <a:ext uri="{FF2B5EF4-FFF2-40B4-BE49-F238E27FC236}">
                <a16:creationId xmlns:a16="http://schemas.microsoft.com/office/drawing/2014/main" id="{4BE0AFF9-6FDD-1363-8C47-0687F13F265D}"/>
              </a:ext>
            </a:extLst>
          </p:cNvPr>
          <p:cNvSpPr/>
          <p:nvPr/>
        </p:nvSpPr>
        <p:spPr>
          <a:xfrm>
            <a:off x="65316" y="132258"/>
            <a:ext cx="6106882" cy="650017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3D09ACCC-1772-8979-DA03-D934C718025B}"/>
              </a:ext>
            </a:extLst>
          </p:cNvPr>
          <p:cNvSpPr/>
          <p:nvPr/>
        </p:nvSpPr>
        <p:spPr>
          <a:xfrm>
            <a:off x="6302829" y="132258"/>
            <a:ext cx="5823855" cy="650017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59082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11968" y="102637"/>
            <a:ext cx="6060231" cy="63975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115002"/>
            <a:ext cx="5777203" cy="6385175"/>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6676C2F6-D450-41C9-9D7D-D1D5BFBDA81A}"/>
              </a:ext>
            </a:extLst>
          </p:cNvPr>
          <p:cNvSpPr txBox="1"/>
          <p:nvPr/>
        </p:nvSpPr>
        <p:spPr>
          <a:xfrm>
            <a:off x="111968" y="92941"/>
            <a:ext cx="6125546" cy="6314293"/>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46° S’agissant des endocannabinoïdes ;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assertions sont exactes ?</a:t>
            </a:r>
          </a:p>
          <a:p>
            <a:pPr algn="ctr">
              <a:lnSpc>
                <a:spcPct val="107000"/>
              </a:lnSpc>
              <a:spcAft>
                <a:spcPts val="800"/>
              </a:spcAft>
            </a:pPr>
            <a:endPar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endocannabinoïdes sont des substances synthétisées par le cerveau et plus largement par l’organisme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sont synthétisés au niveau des membranes cellulaires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sont synthétisés à partir de l’acide arachidonique (acide gras polyinsaturé présent dans l’huile d’arachide, abondant dans les membranes cellulaires)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sont formés extemporanément et non pas stockés.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stimulent les récepteurs cannabinoïdes du type 1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du type 2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THC du cannabis agit, comme eux, sur ces mêmes récepteurs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fr-FR" sz="1200" baseline="-25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sont libérés en fonction du niveau de stimulation de certains récepteurs portés par la membrane cellulaire.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sont rapidement détruits/inactivés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participent à une régulation très fine du niveau de libération des médiateurs par les boutons présynaptiques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C131567C-2342-AE10-E989-5DA0303DFDAB}"/>
              </a:ext>
            </a:extLst>
          </p:cNvPr>
          <p:cNvSpPr txBox="1"/>
          <p:nvPr/>
        </p:nvSpPr>
        <p:spPr>
          <a:xfrm>
            <a:off x="6368144" y="115002"/>
            <a:ext cx="5711888" cy="3259482"/>
          </a:xfrm>
          <a:prstGeom prst="rect">
            <a:avLst/>
          </a:prstGeom>
          <a:noFill/>
        </p:spPr>
        <p:txBody>
          <a:bodyPr wrap="square">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46° Toutes ces assertions sont exactes</a:t>
            </a:r>
          </a:p>
          <a:p>
            <a:pPr algn="ctr">
              <a:lnSpc>
                <a:spcPct val="107000"/>
              </a:lnSpc>
              <a:spcAft>
                <a:spcPts val="8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Ces </a:t>
            </a:r>
            <a:r>
              <a:rPr lang="fr-FR"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endocannabinoïdes</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au niveau des synapses, participent à une très subtile régulation du niveau de libération du médiateur pré synaptique.</a:t>
            </a:r>
          </a:p>
          <a:p>
            <a:pPr>
              <a:lnSpc>
                <a:spcPct val="107000"/>
              </a:lnSpc>
              <a:spcAft>
                <a:spcPts val="800"/>
              </a:spcAft>
            </a:pPr>
            <a:endPar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Ce</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sont des acteurs majeurs de la plasticité synaptique. </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4755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65314" y="72515"/>
            <a:ext cx="6106885" cy="6662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65313"/>
            <a:ext cx="5823857" cy="670871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743B1CF-603F-183C-69C2-01B98D8F06DA}"/>
              </a:ext>
            </a:extLst>
          </p:cNvPr>
          <p:cNvSpPr txBox="1"/>
          <p:nvPr/>
        </p:nvSpPr>
        <p:spPr>
          <a:xfrm>
            <a:off x="233265" y="123429"/>
            <a:ext cx="5862735" cy="6456383"/>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47° s’agissant des endocannabinoïdes</a:t>
            </a: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assertions exactes :</a:t>
            </a:r>
          </a:p>
          <a:p>
            <a:pPr algn="ctr">
              <a:lnSpc>
                <a:spcPct val="107000"/>
              </a:lnSpc>
              <a:spcAft>
                <a:spcPts val="800"/>
              </a:spcAft>
            </a:pPr>
            <a:endPar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plus abondant d’entre eux est le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diarachidonoyl</a:t>
            </a:r>
            <a:r>
              <a:rPr lang="fr-FR" sz="1800" dirty="0">
                <a:effectLst/>
                <a:latin typeface="Calibri" panose="020F0502020204030204" pitchFamily="34" charset="0"/>
                <a:ea typeface="Calibri" panose="020F0502020204030204" pitchFamily="34" charset="0"/>
                <a:cs typeface="Times New Roman" panose="02020603050405020304" pitchFamily="18" charset="0"/>
              </a:rPr>
              <a:t> glycérol = DAG</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L’anandamide fut le tout premier à être découvert</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noladin</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ether</a:t>
            </a:r>
            <a:r>
              <a:rPr lang="fr-FR" sz="1800" dirty="0">
                <a:effectLst/>
                <a:latin typeface="Calibri" panose="020F0502020204030204" pitchFamily="34" charset="0"/>
                <a:ea typeface="Calibri" panose="020F0502020204030204" pitchFamily="34" charset="0"/>
                <a:cs typeface="Times New Roman" panose="02020603050405020304" pitchFamily="18" charset="0"/>
              </a:rPr>
              <a:t> est un endocannabinoïde </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La N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arachidonoyl</a:t>
            </a:r>
            <a:r>
              <a:rPr lang="fr-FR" sz="1800" dirty="0">
                <a:effectLst/>
                <a:latin typeface="Calibri" panose="020F0502020204030204" pitchFamily="34" charset="0"/>
                <a:ea typeface="Calibri" panose="020F0502020204030204" pitchFamily="34" charset="0"/>
                <a:cs typeface="Times New Roman" panose="02020603050405020304" pitchFamily="18" charset="0"/>
              </a:rPr>
              <a:t> dopamine = NADA en un endocannabinoïde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La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virodhamine</a:t>
            </a:r>
            <a:r>
              <a:rPr lang="fr-FR" sz="1800" dirty="0">
                <a:effectLst/>
                <a:latin typeface="Calibri" panose="020F0502020204030204" pitchFamily="34" charset="0"/>
                <a:ea typeface="Calibri" panose="020F0502020204030204" pitchFamily="34" charset="0"/>
                <a:cs typeface="Times New Roman" panose="02020603050405020304" pitchFamily="18" charset="0"/>
              </a:rPr>
              <a:t> aussi un endocannabinoïde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ils agissent dans la proximité du lieu de leur libération cellulaire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Ils sont inactivés par une capture opérée par des cellules voisines ou par des actions enzymatiques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leur durée d’action est brève, à l’instar de leur survie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8840A785-C0D4-4367-1765-5C6D46573550}"/>
              </a:ext>
            </a:extLst>
          </p:cNvPr>
          <p:cNvSpPr txBox="1"/>
          <p:nvPr/>
        </p:nvSpPr>
        <p:spPr>
          <a:xfrm>
            <a:off x="6506547" y="111966"/>
            <a:ext cx="5481734" cy="6515630"/>
          </a:xfrm>
          <a:prstGeom prst="rect">
            <a:avLst/>
          </a:prstGeom>
          <a:noFill/>
        </p:spPr>
        <p:txBody>
          <a:bodyPr wrap="square">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47° Toutes ces assertions sont exactes</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Ces endocannabinoïdes ont pour nom : anandamide, </a:t>
            </a:r>
            <a:r>
              <a:rPr lang="fr-FR"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diarachidonoyl</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glycérol (DAG), N-</a:t>
            </a:r>
            <a:r>
              <a:rPr lang="fr-FR"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arachidonoyldopamine</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(NADA), </a:t>
            </a:r>
            <a:r>
              <a:rPr lang="fr-FR"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Noladin</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ether</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vihodhamine</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 plus abondant d’entre eux est le DAG.</a:t>
            </a:r>
            <a:b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L’anandamide, du sanscrit « </a:t>
            </a:r>
            <a:r>
              <a:rPr lang="fr-FR" sz="18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ananda</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  béatitude a été ainsi nommée par celui qui l’a découvert dans le cerveau - Raphael </a:t>
            </a:r>
            <a:r>
              <a:rPr lang="fr-FR"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Mechoulam</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qui,  20 années auparavant, avait caractérisé la présence du THC dans le cannabis.</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Leur disparition du milieu extracellulaire après leur libération procède d’une capture par les cellules de voisinage et d’une inactivation/hydrolyse enzymatique opérée, entre autres enzymes, par la  </a:t>
            </a:r>
            <a:r>
              <a:rPr lang="fr-FR"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fatty</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acid</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amide hydrolase / FAAH. </a:t>
            </a:r>
          </a:p>
          <a:p>
            <a:pPr indent="449580">
              <a:lnSpc>
                <a:spcPct val="107000"/>
              </a:lnSpc>
              <a:spcAft>
                <a:spcPts val="800"/>
              </a:spcAft>
            </a:pP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Des inhibiteurs de cette enzyme sont </a:t>
            </a:r>
            <a:r>
              <a:rPr lang="fr-FR" dirty="0">
                <a:solidFill>
                  <a:srgbClr val="0070C0"/>
                </a:solidFill>
                <a:latin typeface="Calibri" panose="020F0502020204030204" pitchFamily="34" charset="0"/>
                <a:ea typeface="Calibri" panose="020F0502020204030204" pitchFamily="34" charset="0"/>
                <a:cs typeface="Times New Roman" panose="02020603050405020304" pitchFamily="18" charset="0"/>
              </a:rPr>
              <a:t>étudi</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ées dans le but de prolonger la durée d’action et la concentration  des endocannabinoïdes qui sont ses substrats, pour  faire ainsi « la courte échelle » à la transmission </a:t>
            </a:r>
            <a:r>
              <a:rPr lang="fr-FR"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endocannabinoïdergique</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2712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49290" y="78811"/>
            <a:ext cx="6022909" cy="642136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78811"/>
            <a:ext cx="5739881" cy="642136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2ED9B77C-12F8-57C0-DBE1-D214390F5B99}"/>
              </a:ext>
            </a:extLst>
          </p:cNvPr>
          <p:cNvSpPr txBox="1"/>
          <p:nvPr/>
        </p:nvSpPr>
        <p:spPr>
          <a:xfrm>
            <a:off x="149290" y="153456"/>
            <a:ext cx="5946710" cy="5590056"/>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48° Quelles caractéristiques distinguent l’action du THC de celles des endocannabinoïdes ?</a:t>
            </a:r>
          </a:p>
          <a:p>
            <a:pPr algn="ct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agit simultanément partout à la fois dans le cerveau</a:t>
            </a:r>
          </a:p>
          <a:p>
            <a:pPr marL="342900" lvl="0" indent="-342900" algn="just">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a une durée d’action très supérieure à celle des endocannabinoïdes</a:t>
            </a:r>
          </a:p>
          <a:p>
            <a:pPr marL="342900" lvl="0" indent="-342900" algn="just">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se stocke très durablement dans les lipides, ce qui est suivi de sa libération  / de son relargage au long cours</a:t>
            </a:r>
          </a:p>
          <a:p>
            <a:pPr marL="342900" lvl="0" indent="-342900" algn="just">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s’associe aux récepteurs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fr-FR" sz="1800" dirty="0">
                <a:effectLst/>
                <a:latin typeface="Calibri" panose="020F0502020204030204" pitchFamily="34" charset="0"/>
                <a:ea typeface="Calibri" panose="020F0502020204030204" pitchFamily="34" charset="0"/>
                <a:cs typeface="Times New Roman" panose="02020603050405020304" pitchFamily="18" charset="0"/>
              </a:rPr>
              <a:t> avec une plus grande affinité et pour une plus longue durée</a:t>
            </a:r>
          </a:p>
          <a:p>
            <a:pPr marL="342900" lvl="0" indent="-342900" algn="just">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peut désensibiliser au long cours les récepteurs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CB</a:t>
            </a:r>
            <a:r>
              <a:rPr lang="fr-FR" sz="18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fr-FR" sz="1200" baseline="-25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C2E102B1-228B-3B51-A914-D998B9306174}"/>
              </a:ext>
            </a:extLst>
          </p:cNvPr>
          <p:cNvSpPr txBox="1"/>
          <p:nvPr/>
        </p:nvSpPr>
        <p:spPr>
          <a:xfrm>
            <a:off x="6557866" y="153456"/>
            <a:ext cx="5484844" cy="5436616"/>
          </a:xfrm>
          <a:prstGeom prst="rect">
            <a:avLst/>
          </a:prstGeom>
          <a:noFill/>
        </p:spPr>
        <p:txBody>
          <a:bodyPr wrap="square" lIns="91440" tIns="45720" rIns="91440" bIns="45720" anchor="t">
            <a:spAutoFit/>
          </a:bodyPr>
          <a:lstStyle/>
          <a:p>
            <a:pP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48° Toutes ces propositions sont exactes</a:t>
            </a:r>
          </a:p>
          <a:p>
            <a:pPr>
              <a:lnSpc>
                <a:spcPct val="107000"/>
              </a:lnSpc>
              <a:spcAft>
                <a:spcPts val="8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Loin de mimer les effets subtiles des </a:t>
            </a:r>
            <a:r>
              <a:rPr lang="fr-FR"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endocannabinoïdes</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le THC les caricature, agissant partout à la fois, intensément, durablement. </a:t>
            </a:r>
          </a:p>
          <a:p>
            <a:pPr>
              <a:lnSpc>
                <a:spcPct val="107000"/>
              </a:lnSpc>
              <a:spcAft>
                <a:spcPts val="800"/>
              </a:spcAft>
            </a:pPr>
            <a:endPar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Il stimule les récepteurs CB</a:t>
            </a:r>
            <a:r>
              <a:rPr lang="fr-FR" sz="1800" b="1" baseline="-25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à l’aller » ( au sortir du sang et de la traversée de la barrière hémato-encéphalique ; frontière  très perméable au THC, interposée entre le sang et le tissu cérébral), puis dans les jours suivants, « au retour » vers le torrent circulatoire, en étant libéré des lipides dans lequel il s’était stocké après avoir accédé au cerveau.</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563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08857" y="149290"/>
            <a:ext cx="6063342" cy="6568751"/>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6716" y="149290"/>
            <a:ext cx="5776427" cy="6568751"/>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0D4E7568-40B1-8A89-59E8-A8770CE30FBF}"/>
              </a:ext>
            </a:extLst>
          </p:cNvPr>
          <p:cNvSpPr txBox="1"/>
          <p:nvPr/>
        </p:nvSpPr>
        <p:spPr>
          <a:xfrm>
            <a:off x="177283" y="172642"/>
            <a:ext cx="5918717" cy="6343788"/>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49° Concernant  le « buddha </a:t>
            </a:r>
            <a:r>
              <a:rPr lang="fr-FR" sz="2400" b="1" dirty="0" err="1">
                <a:effectLst/>
                <a:latin typeface="Calibri" panose="020F0502020204030204" pitchFamily="34" charset="0"/>
                <a:ea typeface="Calibri" panose="020F0502020204030204" pitchFamily="34" charset="0"/>
                <a:cs typeface="Times New Roman" panose="02020603050405020304" pitchFamily="18" charset="0"/>
              </a:rPr>
              <a:t>blue</a:t>
            </a:r>
            <a:r>
              <a:rPr lang="fr-FR" sz="2400" b="1" dirty="0">
                <a:effectLst/>
                <a:latin typeface="Calibri" panose="020F0502020204030204" pitchFamily="34" charset="0"/>
                <a:ea typeface="Calibri" panose="020F0502020204030204" pitchFamily="34" charset="0"/>
                <a:cs typeface="Times New Roman" panose="02020603050405020304" pitchFamily="18" charset="0"/>
              </a:rPr>
              <a:t> » </a:t>
            </a:r>
          </a:p>
          <a:p>
            <a:pPr algn="ctr">
              <a:lnSpc>
                <a:spcPct val="107000"/>
              </a:lnSpc>
              <a:spcAft>
                <a:spcPts val="800"/>
              </a:spcAft>
            </a:pPr>
            <a:r>
              <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 a-t-il des propositions fausses, si oui, lesquelles ?</a:t>
            </a:r>
          </a:p>
          <a:p>
            <a:pPr marL="342900" lvl="0" indent="-342900" algn="just">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s’agit d’un cannabinoïde de synthèse</a:t>
            </a:r>
          </a:p>
          <a:p>
            <a:pPr marL="342900" lvl="0" indent="-342900" algn="just">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C’est une molécule fluorée</a:t>
            </a:r>
          </a:p>
          <a:p>
            <a:pPr marL="342900" lvl="0" indent="-342900" algn="just">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Cette fluoration décuple l’intensité d’effet de la molécule mère (APINACA)</a:t>
            </a:r>
          </a:p>
          <a:p>
            <a:pPr marL="342900" lvl="0" indent="-342900" algn="just">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Apparu sur le marché en France en 2013</a:t>
            </a:r>
          </a:p>
          <a:p>
            <a:pPr marL="342900" lvl="0" indent="-342900" algn="just">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C’est une poudre blanche</a:t>
            </a:r>
          </a:p>
          <a:p>
            <a:pPr marL="342900" lvl="0" indent="-342900" algn="just">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s’achète sur le Net</a:t>
            </a:r>
          </a:p>
          <a:p>
            <a:pPr marL="342900" lvl="0" indent="-342900" algn="just">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coûte autour de 15 € le gramme</a:t>
            </a:r>
          </a:p>
          <a:p>
            <a:pPr marL="342900" lvl="0" indent="-342900" algn="just">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est essentiellement fumé</a:t>
            </a:r>
          </a:p>
          <a:p>
            <a:pPr marL="342900" lvl="0" indent="-342900" algn="just">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peut, en solution, être utilisé comme recharge pour des e-cigarettes / cigarettes électroniques</a:t>
            </a:r>
          </a:p>
          <a:p>
            <a:pPr marL="342900" lvl="0" indent="-342900" algn="just">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Plusieurs centaines de décès lui ont déjà été rapportés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DBEBFADA-58B5-5FDA-FD50-8536A3D58ED1}"/>
              </a:ext>
            </a:extLst>
          </p:cNvPr>
          <p:cNvSpPr txBox="1"/>
          <p:nvPr/>
        </p:nvSpPr>
        <p:spPr>
          <a:xfrm>
            <a:off x="6419461" y="2874536"/>
            <a:ext cx="5663682" cy="470000"/>
          </a:xfrm>
          <a:prstGeom prst="rect">
            <a:avLst/>
          </a:prstGeom>
          <a:noFill/>
        </p:spPr>
        <p:txBody>
          <a:bodyPr wrap="square">
            <a:spAutoFit/>
          </a:bodyPr>
          <a:lstStyle/>
          <a:p>
            <a:pP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49° Toutes ces propositions sont exactes</a:t>
            </a:r>
          </a:p>
        </p:txBody>
      </p:sp>
    </p:spTree>
    <p:extLst>
      <p:ext uri="{BB962C8B-B14F-4D97-AF65-F5344CB8AC3E}">
        <p14:creationId xmlns:p14="http://schemas.microsoft.com/office/powerpoint/2010/main" val="3666357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97970" y="0"/>
            <a:ext cx="6074229" cy="668071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0"/>
            <a:ext cx="5791201" cy="6680718"/>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19B2DC98-B83E-B0F4-CF8A-26FFDFE53C22}"/>
              </a:ext>
            </a:extLst>
          </p:cNvPr>
          <p:cNvSpPr txBox="1"/>
          <p:nvPr/>
        </p:nvSpPr>
        <p:spPr>
          <a:xfrm>
            <a:off x="97970" y="165729"/>
            <a:ext cx="5976258" cy="6514989"/>
          </a:xfrm>
          <a:prstGeom prst="rect">
            <a:avLst/>
          </a:prstGeom>
          <a:noFill/>
        </p:spPr>
        <p:txBody>
          <a:bodyPr wrap="square" lIns="91440" tIns="45720" rIns="91440" bIns="45720" anchor="t">
            <a:spAutoFit/>
          </a:bodyPr>
          <a:lstStyle/>
          <a:p>
            <a:pPr algn="ctr">
              <a:lnSpc>
                <a:spcPct val="107000"/>
              </a:lnSpc>
              <a:spcAft>
                <a:spcPts val="800"/>
              </a:spcAft>
            </a:pPr>
            <a:r>
              <a:rPr lang="fr-FR" sz="2400" b="1" dirty="0">
                <a:latin typeface="Calibri"/>
                <a:ea typeface="Calibri" panose="020F0502020204030204" pitchFamily="34" charset="0"/>
                <a:cs typeface="Times New Roman"/>
              </a:rPr>
              <a:t>        </a:t>
            </a:r>
            <a:r>
              <a:rPr lang="fr-FR" sz="2400" b="1" dirty="0">
                <a:effectLst/>
                <a:latin typeface="Calibri"/>
                <a:ea typeface="Calibri" panose="020F0502020204030204" pitchFamily="34" charset="0"/>
                <a:cs typeface="Times New Roman"/>
              </a:rPr>
              <a:t>50° S’agissant du dopage sportif</a:t>
            </a:r>
            <a:r>
              <a:rPr lang="fr-FR" sz="2400" b="1" dirty="0">
                <a:latin typeface="Calibri"/>
                <a:ea typeface="Calibri" panose="020F0502020204030204" pitchFamily="34" charset="0"/>
                <a:cs typeface="Times New Roman"/>
              </a:rPr>
              <a:t>  </a:t>
            </a:r>
            <a:endParaRPr lang="fr-FR" sz="2400" b="1" dirty="0">
              <a:latin typeface="Calibri"/>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effectLst/>
                <a:latin typeface="Calibri"/>
                <a:ea typeface="Calibri" panose="020F0502020204030204" pitchFamily="34" charset="0"/>
                <a:cs typeface="Times New Roman"/>
              </a:rPr>
              <a:t>avec le cannabis,</a:t>
            </a:r>
            <a:r>
              <a:rPr lang="fr-FR" sz="2400" b="1" dirty="0">
                <a:latin typeface="Calibri"/>
                <a:ea typeface="Calibri" panose="020F0502020204030204" pitchFamily="34" charset="0"/>
                <a:cs typeface="Times New Roman"/>
              </a:rPr>
              <a:t> </a:t>
            </a:r>
            <a:endParaRPr lang="fr-FR" sz="2400" b="1" dirty="0">
              <a:effectLst/>
              <a:latin typeface="Calibri"/>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 a t’il une proposition fausse ?</a:t>
            </a:r>
          </a:p>
          <a:p>
            <a:pPr algn="ctr">
              <a:lnSpc>
                <a:spcPct val="107000"/>
              </a:lnSpc>
              <a:spcAft>
                <a:spcPts val="80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Le cannabis est, après l’alcool, la seconde drogue la plus  consommée des sportifs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Il est inscrit sur la liste des substances interdites par l’Agence Mondiale Antidopage (AMA), il relève de la classe S8, dont l’usage est interdit en compétition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Le seuil du taux des cannabinoïdes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carboxy</a:t>
            </a:r>
            <a:r>
              <a:rPr lang="fr-FR" sz="1400" dirty="0">
                <a:effectLst/>
                <a:latin typeface="Calibri" panose="020F0502020204030204" pitchFamily="34" charset="0"/>
                <a:ea typeface="Calibri" panose="020F0502020204030204" pitchFamily="34" charset="0"/>
                <a:cs typeface="Times New Roman" panose="02020603050405020304" pitchFamily="18" charset="0"/>
              </a:rPr>
              <a:t> THC) trouvés dans les urines a été relevé au cours de ces dernières années, passant de 50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ng</a:t>
            </a:r>
            <a:r>
              <a:rPr lang="fr-FR" sz="1400" dirty="0">
                <a:effectLst/>
                <a:latin typeface="Calibri" panose="020F0502020204030204" pitchFamily="34" charset="0"/>
                <a:ea typeface="Calibri" panose="020F0502020204030204" pitchFamily="34" charset="0"/>
                <a:cs typeface="Times New Roman" panose="02020603050405020304" pitchFamily="18" charset="0"/>
              </a:rPr>
              <a:t>/L à 150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ng</a:t>
            </a:r>
            <a:r>
              <a:rPr lang="fr-FR" sz="1400" dirty="0">
                <a:effectLst/>
                <a:latin typeface="Calibri" panose="020F0502020204030204" pitchFamily="34" charset="0"/>
                <a:ea typeface="Calibri" panose="020F0502020204030204" pitchFamily="34" charset="0"/>
                <a:cs typeface="Times New Roman" panose="02020603050405020304" pitchFamily="18" charset="0"/>
              </a:rPr>
              <a:t>/L</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Il est demandé maintenant dans la lutte antidopage de distinguer le reliquat d’un usage festif antérieur à l’épreuve, de sa présence en relation avec un usage récent en vue d’agir sur les performances lors de la compétition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Son effet analgésique peut être mobilisé dans des sports douloureux</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Son effet anti trémulant, anti stress, peut être mobilisé dans le tir à l’arc ou à la carabine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 La vision de type panoramique qu’il induit peut être appréciée par un gardien de but</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 Ses effets relaxants après une compétition, peuvent être mobilisés quand une autre compétition suit de près la précédente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400" dirty="0">
                <a:effectLst/>
                <a:latin typeface="Calibri" panose="020F0502020204030204" pitchFamily="34" charset="0"/>
                <a:ea typeface="Calibri" panose="020F0502020204030204" pitchFamily="34" charset="0"/>
                <a:cs typeface="Times New Roman" panose="02020603050405020304" pitchFamily="18" charset="0"/>
              </a:rPr>
              <a:t>Produisant une levée d’inhibition, il peut modifier le psychisme au cours de sports anxiogènes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E305E012-70E9-0BBC-5DC0-8A1214AE0BAC}"/>
              </a:ext>
            </a:extLst>
          </p:cNvPr>
          <p:cNvSpPr txBox="1"/>
          <p:nvPr/>
        </p:nvSpPr>
        <p:spPr>
          <a:xfrm>
            <a:off x="6372808" y="165729"/>
            <a:ext cx="5819192" cy="6462218"/>
          </a:xfrm>
          <a:prstGeom prst="rect">
            <a:avLst/>
          </a:prstGeom>
          <a:noFill/>
        </p:spPr>
        <p:txBody>
          <a:bodyPr wrap="square">
            <a:spAutoFit/>
          </a:bodyPr>
          <a:lstStyle/>
          <a:p>
            <a:pPr algn="ct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50° Toutes ces propositions sont exactes</a:t>
            </a:r>
          </a:p>
          <a:p>
            <a:pPr>
              <a:lnSpc>
                <a:spcPct val="107000"/>
              </a:lnSpc>
              <a:spcAft>
                <a:spcPts val="800"/>
              </a:spcAft>
            </a:pPr>
            <a:r>
              <a:rPr lang="fr-FR" sz="14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400" b="1" i="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L’A.M.A.-  agence mondiale antidopage, au lieu de mettre le sport au service de la prévention des toxicomanies accompagne au contraire la libération des mœurs et l’expansion des toxicomanies. Elle distingue  l’usage des drogues à des fins dites récréatives, d’un usage destiné à accroître les performances sportives. La distinction n’est pas toujours aisée. D’autant que, conseillés par des avocats, nombre de sportifs testés positifs à la cocaïne prétendent que c’est à leur insu que de la cocaïne a été introduite dans leur  boisson.</a:t>
            </a:r>
          </a:p>
          <a:p>
            <a:pPr indent="449580">
              <a:lnSpc>
                <a:spcPct val="107000"/>
              </a:lnSpc>
              <a:spcAft>
                <a:spcPts val="800"/>
              </a:spcAft>
            </a:pPr>
            <a:r>
              <a:rPr lang="fr-F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L’A.M.A. a accru, par deux fois, le niveau répréhensible des cannabinoïdes dans les urines, après  50 </a:t>
            </a:r>
            <a:r>
              <a:rPr lang="fr-FR" sz="14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ng</a:t>
            </a:r>
            <a:r>
              <a:rPr lang="fr-F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fr-FR" sz="14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mL</a:t>
            </a:r>
            <a:r>
              <a:rPr lang="fr-F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d’urines , on en est arrivés  à 150 </a:t>
            </a:r>
            <a:r>
              <a:rPr lang="fr-FR" sz="14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ng</a:t>
            </a:r>
            <a:r>
              <a:rPr lang="fr-F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tandis qu’est même évoquée l’idée de reconsidérer le caractère illicite  de la consommation du cannabis par les sportifs.</a:t>
            </a:r>
          </a:p>
          <a:p>
            <a:pPr indent="449580">
              <a:lnSpc>
                <a:spcPct val="107000"/>
              </a:lnSpc>
              <a:spcAft>
                <a:spcPts val="800"/>
              </a:spcAft>
            </a:pPr>
            <a:r>
              <a:rPr lang="fr-F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Pourtant par certains de ses effets le cannabis/THC  est de nature à améliorer certaines performances, par ses effets anxiolytiques, désinhibiteurs, anti </a:t>
            </a:r>
            <a:r>
              <a:rPr lang="fr-FR" sz="14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trémulants</a:t>
            </a:r>
            <a:r>
              <a:rPr lang="fr-F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myorelaxants entre deux épreuves  consécutives, facilitant le sommeil, analgésique.</a:t>
            </a:r>
          </a:p>
          <a:p>
            <a:r>
              <a:rPr lang="fr-F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 siège de l’agence mondiale antidopage (AMA) est maintenant à Montréal, au Canada qui légalise le cannabis dit « récréatif » .    </a:t>
            </a:r>
          </a:p>
          <a:p>
            <a:r>
              <a:rPr lang="fr-F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O </a:t>
            </a:r>
            <a:r>
              <a:rPr lang="fr-FR" sz="14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tempora</a:t>
            </a:r>
            <a:r>
              <a:rPr lang="fr-F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ô mores » disait Cicéron</a:t>
            </a:r>
            <a:endParaRPr lang="fr-FR" sz="1400" b="1" dirty="0">
              <a:solidFill>
                <a:srgbClr val="0070C0"/>
              </a:solidFill>
            </a:endParaRPr>
          </a:p>
        </p:txBody>
      </p:sp>
    </p:spTree>
    <p:extLst>
      <p:ext uri="{BB962C8B-B14F-4D97-AF65-F5344CB8AC3E}">
        <p14:creationId xmlns:p14="http://schemas.microsoft.com/office/powerpoint/2010/main" val="1079646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11968" y="94149"/>
            <a:ext cx="6060231" cy="64060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94149"/>
            <a:ext cx="5777203" cy="6406028"/>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28406FC3-E7AB-2CA8-DB2B-8163B5E24A9D}"/>
              </a:ext>
            </a:extLst>
          </p:cNvPr>
          <p:cNvSpPr txBox="1"/>
          <p:nvPr/>
        </p:nvSpPr>
        <p:spPr>
          <a:xfrm>
            <a:off x="111968" y="94149"/>
            <a:ext cx="6060231" cy="5235472"/>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51° S’agissant des moyens de détection      d’une consommation de cannabis</a:t>
            </a: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 a t’il une proposition fausse ?</a:t>
            </a:r>
          </a:p>
          <a:p>
            <a:pPr algn="ctr">
              <a:lnSpc>
                <a:spcPct val="107000"/>
              </a:lnSpc>
              <a:spcAft>
                <a:spcPts val="800"/>
              </a:spcAft>
            </a:pPr>
            <a:endParaRPr lang="fr-FR"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Recherche du THC dans la salive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Recherche du THC dans l’air recueilli au cours d’une toux</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Recherche du THC dans le sang</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Recherche du THC dans les cheveux</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Recherche de métabolites du THC dans l’urine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A08522CD-BE43-E17E-235A-A71F17885C7E}"/>
              </a:ext>
            </a:extLst>
          </p:cNvPr>
          <p:cNvSpPr txBox="1"/>
          <p:nvPr/>
        </p:nvSpPr>
        <p:spPr>
          <a:xfrm>
            <a:off x="6368144" y="94149"/>
            <a:ext cx="5631023" cy="6116674"/>
          </a:xfrm>
          <a:prstGeom prst="rect">
            <a:avLst/>
          </a:prstGeom>
          <a:noFill/>
        </p:spPr>
        <p:txBody>
          <a:bodyPr wrap="square">
            <a:spAutoFit/>
          </a:bodyPr>
          <a:lstStyle/>
          <a:p>
            <a:pPr>
              <a:lnSpc>
                <a:spcPct val="107000"/>
              </a:lnSpc>
              <a:spcAft>
                <a:spcPts val="8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51° Toutes les propositions sont exactes</a:t>
            </a: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 THC que l’on trouve dans la salive n’est pas sécrété par les glandes salivaires, il correspond au THC s’est impacté sur les muqueuses de la bouche et qui sera lavé en quelques heures par la sécrétion salivaire (dont l’abondance d’ailleurs est diminuée par le THC), la vitesse d’élimination est assez parallèle à la vitesse de décroissance du THC dans le sang.</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Lors de la toux, survient une nébulisation de gouttelettes des sécrétions bronchiques (gouttelettes de </a:t>
            </a:r>
            <a:r>
              <a:rPr lang="fr-FR" sz="1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Pflügge</a:t>
            </a: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qui peuvent comporter du THC, si  du cannabis a été récemment fumé.</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présence de THC dans le sang exprime une consommation récente de cannabis. Le THC quand il disparait du sang ne disparaît pas de l’organisme. Au prorata de l’importance de leur perfusion, il se stocke dans les tissus ayant une haute teneur en lipides ; le cerveau en tout premier rang, avec une très longue durée  de stockage (semaines). </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599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55984" y="78781"/>
            <a:ext cx="6116215" cy="642139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69449"/>
            <a:ext cx="5777202" cy="642139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7A76C91F-2B92-CE4D-8413-2B64C96D8685}"/>
              </a:ext>
            </a:extLst>
          </p:cNvPr>
          <p:cNvSpPr txBox="1"/>
          <p:nvPr/>
        </p:nvSpPr>
        <p:spPr>
          <a:xfrm>
            <a:off x="111968" y="125435"/>
            <a:ext cx="5984032" cy="6607130"/>
          </a:xfrm>
          <a:prstGeom prst="rect">
            <a:avLst/>
          </a:prstGeom>
          <a:noFill/>
        </p:spPr>
        <p:txBody>
          <a:bodyPr wrap="square" lIns="91440" tIns="45720" rIns="91440" bIns="45720" anchor="t">
            <a:spAutoFit/>
          </a:bodyPr>
          <a:lstStyle/>
          <a:p>
            <a:pPr algn="ctr">
              <a:lnSpc>
                <a:spcPct val="107000"/>
              </a:lnSpc>
              <a:spcAft>
                <a:spcPts val="800"/>
              </a:spcAft>
            </a:pPr>
            <a:r>
              <a:rPr lang="fr-FR" sz="2400" b="1" dirty="0">
                <a:effectLst/>
                <a:latin typeface="Calibri"/>
                <a:ea typeface="Calibri" panose="020F0502020204030204" pitchFamily="34" charset="0"/>
                <a:cs typeface="Times New Roman"/>
              </a:rPr>
              <a:t>52° s’agissant des cannabinoïdes urinaires, quelle est la ou quelles sont</a:t>
            </a:r>
            <a:r>
              <a:rPr lang="fr-FR" sz="2400" b="1" dirty="0">
                <a:latin typeface="Calibri"/>
                <a:ea typeface="Calibri" panose="020F0502020204030204" pitchFamily="34" charset="0"/>
                <a:cs typeface="Times New Roman"/>
              </a:rPr>
              <a:t> </a:t>
            </a:r>
            <a:r>
              <a:rPr lang="fr-FR" sz="2400" b="1" dirty="0">
                <a:effectLst/>
                <a:latin typeface="Calibri"/>
                <a:ea typeface="Calibri" panose="020F0502020204030204" pitchFamily="34" charset="0"/>
                <a:cs typeface="Times New Roman"/>
              </a:rPr>
              <a:t> </a:t>
            </a:r>
            <a:endParaRPr lang="fr-FR" dirty="0"/>
          </a:p>
          <a:p>
            <a:pPr algn="ctr">
              <a:lnSpc>
                <a:spcPct val="107000"/>
              </a:lnSpc>
              <a:spcAft>
                <a:spcPts val="800"/>
              </a:spcAft>
            </a:pPr>
            <a:r>
              <a:rPr lang="fr-FR" sz="2400" b="1" dirty="0">
                <a:solidFill>
                  <a:srgbClr val="FF0000"/>
                </a:solidFill>
                <a:effectLst/>
                <a:latin typeface="Calibri"/>
                <a:ea typeface="Calibri" panose="020F0502020204030204" pitchFamily="34" charset="0"/>
                <a:cs typeface="Times New Roman"/>
              </a:rPr>
              <a:t>les propositions fausses</a:t>
            </a:r>
            <a:endParaRPr lang="fr-FR"/>
          </a:p>
          <a:p>
            <a:pPr algn="ctr">
              <a:lnSpc>
                <a:spcPct val="107000"/>
              </a:lnSpc>
              <a:spcAft>
                <a:spcPts val="800"/>
              </a:spcAft>
            </a:pPr>
            <a:endParaRPr lang="fr-F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sont représentés majoritairement par le THC</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 s’agit très largement du dérivé carboxylique du THC,           le THC-COOH.</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sont beaucoup plus hydrophiles que le THC.</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Ils sont  essentiellement formés par le foie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On peut en trouver plusieurs semaines après l’arrêt de toute consommation de cannabis</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Leur présence ne permet pas d’affirmer une consommation récente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Un  rapport élevé entre la concentration du  THC-OH  et celle du THC-COOH est en faveur d’une consommation récente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e 6">
            <a:extLst>
              <a:ext uri="{FF2B5EF4-FFF2-40B4-BE49-F238E27FC236}">
                <a16:creationId xmlns:a16="http://schemas.microsoft.com/office/drawing/2014/main" id="{C06B6D10-E82E-DFB0-D25E-C73AAD22566B}"/>
              </a:ext>
            </a:extLst>
          </p:cNvPr>
          <p:cNvGrpSpPr/>
          <p:nvPr/>
        </p:nvGrpSpPr>
        <p:grpSpPr>
          <a:xfrm>
            <a:off x="111968" y="125435"/>
            <a:ext cx="11968063" cy="4313232"/>
            <a:chOff x="111968" y="101906"/>
            <a:chExt cx="11968063" cy="4313232"/>
          </a:xfrm>
        </p:grpSpPr>
        <p:sp>
          <p:nvSpPr>
            <p:cNvPr id="5" name="ZoneTexte 4">
              <a:extLst>
                <a:ext uri="{FF2B5EF4-FFF2-40B4-BE49-F238E27FC236}">
                  <a16:creationId xmlns:a16="http://schemas.microsoft.com/office/drawing/2014/main" id="{84AA042A-D4A7-E972-1EE6-1E247A457BF5}"/>
                </a:ext>
              </a:extLst>
            </p:cNvPr>
            <p:cNvSpPr txBox="1"/>
            <p:nvPr/>
          </p:nvSpPr>
          <p:spPr>
            <a:xfrm>
              <a:off x="6456784" y="101906"/>
              <a:ext cx="5623247" cy="4313232"/>
            </a:xfrm>
            <a:prstGeom prst="rect">
              <a:avLst/>
            </a:prstGeom>
            <a:noFill/>
          </p:spPr>
          <p:txBody>
            <a:bodyPr wrap="square">
              <a:spAutoFit/>
            </a:bodyPr>
            <a:lstStyle/>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52°  la réponse A est fausse.</a:t>
              </a:r>
            </a:p>
            <a:p>
              <a:pPr algn="ctr">
                <a:lnSpc>
                  <a:spcPct val="107000"/>
                </a:lnSpc>
                <a:spcAft>
                  <a:spcPts val="800"/>
                </a:spcAft>
              </a:pP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 THC étant très lipophile et corrélativement très hydrophobe ne peut  filtrer le glomérule rénal et ainsi ne  se retrouve pas dans l’urine. </a:t>
              </a:r>
            </a:p>
            <a:p>
              <a:pPr>
                <a:lnSpc>
                  <a:spcPct val="107000"/>
                </a:lnSpc>
                <a:spcAft>
                  <a:spcPts val="800"/>
                </a:spcAft>
              </a:pPr>
              <a:endParaRPr lang="fr-FR"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Il doit être transformé par des enzymes hépatiques en des métabolites hydrosolubles le 11-OH THC, et en une forme encore plus oxydée le 11 THC-COOH (dérivé carboxylique du THC  - métabolite principal ).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3C2A9DF-F0DB-487C-E039-B0BEEC28DCE5}"/>
                </a:ext>
              </a:extLst>
            </p:cNvPr>
            <p:cNvSpPr/>
            <p:nvPr/>
          </p:nvSpPr>
          <p:spPr>
            <a:xfrm>
              <a:off x="111968" y="1800988"/>
              <a:ext cx="5290456"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303473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02637" y="74644"/>
            <a:ext cx="6069562" cy="660607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74645"/>
            <a:ext cx="5786534" cy="6606072"/>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14169B89-3149-E56E-4A17-844671F5C014}"/>
              </a:ext>
            </a:extLst>
          </p:cNvPr>
          <p:cNvSpPr txBox="1"/>
          <p:nvPr/>
        </p:nvSpPr>
        <p:spPr>
          <a:xfrm>
            <a:off x="199053" y="74644"/>
            <a:ext cx="5876730" cy="6182718"/>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53° Les peines encourues par celui qui s’adonne au trafic de stupéfiants (</a:t>
            </a:r>
            <a:r>
              <a:rPr lang="fr-FR" sz="2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dont le cannabis</a:t>
            </a:r>
            <a:r>
              <a:rPr lang="fr-FR" sz="2400" b="1" dirty="0">
                <a:effectLst/>
                <a:latin typeface="Calibri" panose="020F0502020204030204" pitchFamily="34" charset="0"/>
                <a:ea typeface="Calibri" panose="020F0502020204030204" pitchFamily="34" charset="0"/>
                <a:cs typeface="Times New Roman" panose="02020603050405020304" pitchFamily="18" charset="0"/>
              </a:rPr>
              <a:t>) diffèrent selon la nature du délit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Mettez en regard celui-ci avec la peine encourue</a:t>
            </a:r>
          </a:p>
          <a:p>
            <a:pPr algn="ctr">
              <a:lnSpc>
                <a:spcPct val="107000"/>
              </a:lnSpc>
              <a:spcAft>
                <a:spcPts val="800"/>
              </a:spcAft>
            </a:pPr>
            <a:endParaRPr lang="fr-F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Production</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dirty="0">
                <a:effectLst/>
                <a:latin typeface="Calibri" panose="020F0502020204030204" pitchFamily="34" charset="0"/>
                <a:ea typeface="Calibri" panose="020F0502020204030204" pitchFamily="34" charset="0"/>
                <a:cs typeface="Times New Roman" panose="02020603050405020304" pitchFamily="18" charset="0"/>
              </a:rPr>
              <a:t> :</a:t>
            </a:r>
            <a:endPar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Fabrication</a:t>
            </a:r>
          </a:p>
          <a:p>
            <a:pPr marL="342900" lvl="0" indent="-342900">
              <a:lnSpc>
                <a:spcPct val="107000"/>
              </a:lnSpc>
              <a:buFont typeface="+mj-lt"/>
              <a:buAutoNum type="alphaUcPeriod"/>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Importation </a:t>
            </a: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ou exportation </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mj-lt"/>
              <a:buAutoNum type="alphaUcPeriod"/>
            </a:pP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Transport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Détention</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Acquisition</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Offre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endParaRPr lang="fr-FR"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Cession</a:t>
            </a:r>
          </a:p>
        </p:txBody>
      </p:sp>
      <p:sp>
        <p:nvSpPr>
          <p:cNvPr id="6" name="Rectangle : coins arrondis 5">
            <a:extLst>
              <a:ext uri="{FF2B5EF4-FFF2-40B4-BE49-F238E27FC236}">
                <a16:creationId xmlns:a16="http://schemas.microsoft.com/office/drawing/2014/main" id="{D7E5E318-9487-91DE-9DAE-755253289054}"/>
              </a:ext>
            </a:extLst>
          </p:cNvPr>
          <p:cNvSpPr/>
          <p:nvPr/>
        </p:nvSpPr>
        <p:spPr>
          <a:xfrm>
            <a:off x="219270" y="2051120"/>
            <a:ext cx="5876730" cy="74469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3FAFC263-4B6F-D0E6-4164-1670CC7ED79C}"/>
              </a:ext>
            </a:extLst>
          </p:cNvPr>
          <p:cNvSpPr/>
          <p:nvPr/>
        </p:nvSpPr>
        <p:spPr>
          <a:xfrm>
            <a:off x="177283" y="2941918"/>
            <a:ext cx="5876730" cy="81552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02280765-85A4-B214-2D9B-5D768A3BDE45}"/>
              </a:ext>
            </a:extLst>
          </p:cNvPr>
          <p:cNvSpPr/>
          <p:nvPr/>
        </p:nvSpPr>
        <p:spPr>
          <a:xfrm>
            <a:off x="177283" y="3991169"/>
            <a:ext cx="5876730" cy="103569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BF037275-B8E6-A542-F72F-896FD7471285}"/>
              </a:ext>
            </a:extLst>
          </p:cNvPr>
          <p:cNvSpPr/>
          <p:nvPr/>
        </p:nvSpPr>
        <p:spPr>
          <a:xfrm>
            <a:off x="177283" y="5319065"/>
            <a:ext cx="5876730" cy="9382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017E4450-7E6B-D206-5118-BE943CFF6B17}"/>
              </a:ext>
            </a:extLst>
          </p:cNvPr>
          <p:cNvSpPr txBox="1"/>
          <p:nvPr/>
        </p:nvSpPr>
        <p:spPr>
          <a:xfrm>
            <a:off x="6443470" y="74644"/>
            <a:ext cx="5505254" cy="1790170"/>
          </a:xfrm>
          <a:prstGeom prst="rect">
            <a:avLst/>
          </a:prstGeom>
          <a:noFill/>
        </p:spPr>
        <p:txBody>
          <a:bodyPr wrap="square" lIns="91440" tIns="45720" rIns="91440" bIns="45720" anchor="t">
            <a:spAutoFit/>
          </a:bodyPr>
          <a:lstStyle/>
          <a:p>
            <a:pPr lvl="0" algn="ctr">
              <a:lnSpc>
                <a:spcPct val="107000"/>
              </a:lnSpc>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Les peines encourues</a:t>
            </a:r>
          </a:p>
          <a:p>
            <a:pPr marL="342900" indent="-342900">
              <a:lnSpc>
                <a:spcPct val="107000"/>
              </a:lnSpc>
              <a:buFont typeface="+mj-lt"/>
              <a:buAutoNum type="arabicPeriod"/>
            </a:pPr>
            <a:r>
              <a:rPr lang="fr-FR" sz="1800" dirty="0">
                <a:effectLst/>
                <a:latin typeface="Calibri"/>
                <a:ea typeface="Calibri" panose="020F0502020204030204" pitchFamily="34" charset="0"/>
                <a:cs typeface="Times New Roman"/>
              </a:rPr>
              <a:t>- </a:t>
            </a:r>
            <a:r>
              <a:rPr lang="fr-FR" sz="2000" dirty="0">
                <a:effectLst/>
                <a:latin typeface="Calibri"/>
                <a:ea typeface="Calibri" panose="020F0502020204030204" pitchFamily="34" charset="0"/>
                <a:cs typeface="Times New Roman"/>
              </a:rPr>
              <a:t>5 ans de prison</a:t>
            </a:r>
            <a:r>
              <a:rPr lang="fr-FR" sz="2000" dirty="0">
                <a:latin typeface="Calibri"/>
                <a:ea typeface="Calibri" panose="020F0502020204030204" pitchFamily="34" charset="0"/>
                <a:cs typeface="Times New Roman"/>
              </a:rPr>
              <a:t>   </a:t>
            </a:r>
            <a:r>
              <a:rPr lang="fr-FR" sz="2000" dirty="0">
                <a:effectLst/>
                <a:latin typeface="Calibri"/>
                <a:ea typeface="Calibri" panose="020F0502020204030204" pitchFamily="34" charset="0"/>
                <a:cs typeface="Times New Roman"/>
              </a:rPr>
              <a:t>et 75.000 € d’amende</a:t>
            </a:r>
          </a:p>
          <a:p>
            <a:pPr marL="342900" lvl="0" indent="-342900">
              <a:lnSpc>
                <a:spcPct val="107000"/>
              </a:lnSpc>
              <a:buFont typeface="+mj-lt"/>
              <a:buAutoNum type="arabicPeriod"/>
            </a:pPr>
            <a:r>
              <a:rPr lang="fr-FR" sz="2000" dirty="0">
                <a:effectLst/>
                <a:latin typeface="Calibri"/>
                <a:ea typeface="Calibri" panose="020F0502020204030204" pitchFamily="34" charset="0"/>
                <a:cs typeface="Times New Roman"/>
              </a:rPr>
              <a:t>- 10 ans de prison et 7.500 € d’amende</a:t>
            </a:r>
          </a:p>
          <a:p>
            <a:pPr marL="342900" lvl="0" indent="-342900">
              <a:lnSpc>
                <a:spcPct val="107000"/>
              </a:lnSpc>
              <a:buFont typeface="+mj-lt"/>
              <a:buAutoNum type="arabicPeriod"/>
            </a:pPr>
            <a:r>
              <a:rPr lang="fr-FR" sz="2000" dirty="0">
                <a:effectLst/>
                <a:latin typeface="Calibri"/>
                <a:ea typeface="Calibri" panose="020F0502020204030204" pitchFamily="34" charset="0"/>
                <a:cs typeface="Times New Roman"/>
              </a:rPr>
              <a:t>- 10 ans de prison et 7.500.000 € d’amende</a:t>
            </a:r>
          </a:p>
          <a:p>
            <a:pPr marL="342900" lvl="0" indent="-342900">
              <a:lnSpc>
                <a:spcPct val="107000"/>
              </a:lnSpc>
              <a:spcAft>
                <a:spcPts val="800"/>
              </a:spcAft>
              <a:buFont typeface="+mj-lt"/>
              <a:buAutoNum type="arabicPeriod"/>
            </a:pPr>
            <a:r>
              <a:rPr lang="fr-FR" sz="2000" dirty="0">
                <a:effectLst/>
                <a:latin typeface="Calibri"/>
                <a:ea typeface="Calibri" panose="020F0502020204030204" pitchFamily="34" charset="0"/>
                <a:cs typeface="Times New Roman"/>
              </a:rPr>
              <a:t>- 20 ans de prison et 7.500.000 € d’amende</a:t>
            </a:r>
          </a:p>
        </p:txBody>
      </p:sp>
    </p:spTree>
    <p:extLst>
      <p:ext uri="{BB962C8B-B14F-4D97-AF65-F5344CB8AC3E}">
        <p14:creationId xmlns:p14="http://schemas.microsoft.com/office/powerpoint/2010/main" val="116064361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90197" y="83976"/>
            <a:ext cx="6082002" cy="6681124"/>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83976"/>
            <a:ext cx="5798974" cy="6681124"/>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14169B89-3149-E56E-4A17-844671F5C014}"/>
              </a:ext>
            </a:extLst>
          </p:cNvPr>
          <p:cNvSpPr txBox="1"/>
          <p:nvPr/>
        </p:nvSpPr>
        <p:spPr>
          <a:xfrm>
            <a:off x="236376" y="17471"/>
            <a:ext cx="5876730" cy="6182718"/>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53° Les peines encourues par celui qui s’adonne au trafic de stupéfiants (</a:t>
            </a:r>
            <a:r>
              <a:rPr lang="fr-FR" sz="2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dont le cannabis</a:t>
            </a:r>
            <a:r>
              <a:rPr lang="fr-FR" sz="2400" b="1" dirty="0">
                <a:effectLst/>
                <a:latin typeface="Calibri" panose="020F0502020204030204" pitchFamily="34" charset="0"/>
                <a:ea typeface="Calibri" panose="020F0502020204030204" pitchFamily="34" charset="0"/>
                <a:cs typeface="Times New Roman" panose="02020603050405020304" pitchFamily="18" charset="0"/>
              </a:rPr>
              <a:t>) diffèrent selon la nature du délit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Mettez en regard celui-ci avec la peine encourue</a:t>
            </a:r>
          </a:p>
          <a:p>
            <a:pPr algn="ctr">
              <a:lnSpc>
                <a:spcPct val="107000"/>
              </a:lnSpc>
              <a:spcAft>
                <a:spcPts val="800"/>
              </a:spcAft>
            </a:pPr>
            <a:endParaRPr lang="fr-F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Production</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dirty="0">
                <a:effectLst/>
                <a:latin typeface="Calibri" panose="020F0502020204030204" pitchFamily="34" charset="0"/>
                <a:ea typeface="Calibri" panose="020F0502020204030204" pitchFamily="34" charset="0"/>
                <a:cs typeface="Times New Roman" panose="02020603050405020304" pitchFamily="18" charset="0"/>
              </a:rPr>
              <a:t> : </a:t>
            </a:r>
            <a:r>
              <a:rPr lang="fr-FR"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 ans de prison et 7.500.000 € d’amende</a:t>
            </a:r>
            <a:endPar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Fabrication</a:t>
            </a:r>
          </a:p>
          <a:p>
            <a:pPr marL="342900" lvl="0" indent="-342900">
              <a:lnSpc>
                <a:spcPct val="107000"/>
              </a:lnSpc>
              <a:buFont typeface="+mj-lt"/>
              <a:buAutoNum type="alphaUcPeriod"/>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Importation </a:t>
            </a:r>
          </a:p>
          <a:p>
            <a:pPr marL="342900" lvl="0" indent="-342900">
              <a:lnSpc>
                <a:spcPct val="107000"/>
              </a:lnSpc>
              <a:buFont typeface="+mj-lt"/>
              <a:buAutoNum type="alphaUcPeriod"/>
            </a:pPr>
            <a:r>
              <a:rPr lang="fr-FR" b="1" dirty="0">
                <a:latin typeface="Calibri" panose="020F0502020204030204" pitchFamily="34" charset="0"/>
                <a:ea typeface="Calibri" panose="020F0502020204030204" pitchFamily="34" charset="0"/>
                <a:cs typeface="Times New Roman" panose="02020603050405020304" pitchFamily="18" charset="0"/>
              </a:rPr>
              <a:t>ou  exportation    </a:t>
            </a:r>
            <a:r>
              <a:rPr lang="fr-F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10 ans de prison et 7.500 € d’amende</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Transport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Détention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 ans de prison et 7.500 € d’amende</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Acquisition</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Offre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 ans de prison  et 75.000 € d’amende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endParaRPr lang="fr-FR"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Cession</a:t>
            </a:r>
          </a:p>
        </p:txBody>
      </p:sp>
      <p:sp>
        <p:nvSpPr>
          <p:cNvPr id="5" name="ZoneTexte 4">
            <a:extLst>
              <a:ext uri="{FF2B5EF4-FFF2-40B4-BE49-F238E27FC236}">
                <a16:creationId xmlns:a16="http://schemas.microsoft.com/office/drawing/2014/main" id="{76F7BAB2-3B9A-2B09-9D43-2882C2B36B61}"/>
              </a:ext>
            </a:extLst>
          </p:cNvPr>
          <p:cNvSpPr txBox="1"/>
          <p:nvPr/>
        </p:nvSpPr>
        <p:spPr>
          <a:xfrm>
            <a:off x="6391469" y="2052735"/>
            <a:ext cx="5710334" cy="4340419"/>
          </a:xfrm>
          <a:prstGeom prst="rect">
            <a:avLst/>
          </a:prstGeom>
          <a:noFill/>
        </p:spPr>
        <p:txBody>
          <a:bodyPr wrap="square">
            <a:spAutoFit/>
          </a:bodyPr>
          <a:lstStyle/>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La loi de décembre 1970 punissait  le consommateur d’un an de prison ou de 3.500 € d’amende. L’effet dissuasif n’a pas joué, la justice classant sans suite l’infraction du consommateur pris en flagrant délit. </a:t>
            </a:r>
            <a:endParaRPr lang="fr-FR"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Les parents ou tuteur  du mineur devaient souvent venir le rechercher au commissariat, ce qui pouvait augurer d’un « savon » ultérieur. </a:t>
            </a:r>
          </a:p>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La prison n’est pas un lieu de rédemption pour un drogué, c’est parfois un super marché de drogues, faisant ressortir  le </a:t>
            </a:r>
            <a:r>
              <a:rPr lang="fr-FR" sz="1600" b="1" dirty="0" err="1">
                <a:effectLst/>
                <a:latin typeface="Calibri" panose="020F0502020204030204" pitchFamily="34" charset="0"/>
                <a:ea typeface="Calibri" panose="020F0502020204030204" pitchFamily="34" charset="0"/>
                <a:cs typeface="Times New Roman" panose="02020603050405020304" pitchFamily="18" charset="0"/>
              </a:rPr>
              <a:t>toxicophile</a:t>
            </a:r>
            <a:r>
              <a:rPr lang="fr-FR" sz="1600" b="1" dirty="0">
                <a:effectLst/>
                <a:latin typeface="Calibri" panose="020F0502020204030204" pitchFamily="34" charset="0"/>
                <a:ea typeface="Calibri" panose="020F0502020204030204" pitchFamily="34" charset="0"/>
                <a:cs typeface="Times New Roman" panose="02020603050405020304" pitchFamily="18" charset="0"/>
              </a:rPr>
              <a:t> encore plus dégradé qu’à l’entrée. </a:t>
            </a:r>
          </a:p>
          <a:p>
            <a:pPr>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Mais des tolérances successives aboutissent maintenant à une simple contravention de 200 € (même pas toujours acquittée), en solde de tout compte, </a:t>
            </a:r>
            <a:r>
              <a:rPr lang="fr-FR" sz="1600" b="1" dirty="0">
                <a:latin typeface="Calibri" panose="020F0502020204030204" pitchFamily="34" charset="0"/>
                <a:ea typeface="Calibri" panose="020F0502020204030204" pitchFamily="34" charset="0"/>
                <a:cs typeface="Times New Roman" panose="02020603050405020304" pitchFamily="18" charset="0"/>
              </a:rPr>
              <a:t>non</a:t>
            </a:r>
            <a:r>
              <a:rPr lang="fr-FR" sz="1600" b="1" dirty="0">
                <a:effectLst/>
                <a:latin typeface="Calibri" panose="020F0502020204030204" pitchFamily="34" charset="0"/>
                <a:ea typeface="Calibri" panose="020F0502020204030204" pitchFamily="34" charset="0"/>
                <a:cs typeface="Times New Roman" panose="02020603050405020304" pitchFamily="18" charset="0"/>
              </a:rPr>
              <a:t> inscrite sur un fichier informatique, ce qui permettrait d’en multiplier le montant en fonction du nombre de récidives </a:t>
            </a:r>
            <a:r>
              <a:rPr lang="fr-FR" sz="1600" b="1" dirty="0">
                <a:latin typeface="Calibri" panose="020F0502020204030204" pitchFamily="34" charset="0"/>
                <a:ea typeface="Calibri" panose="020F0502020204030204" pitchFamily="34" charset="0"/>
                <a:cs typeface="Times New Roman" panose="02020603050405020304" pitchFamily="18" charset="0"/>
              </a:rPr>
              <a:t>et</a:t>
            </a:r>
            <a:r>
              <a:rPr lang="fr-FR" sz="1600" b="1" dirty="0">
                <a:effectLst/>
                <a:latin typeface="Calibri" panose="020F0502020204030204" pitchFamily="34" charset="0"/>
                <a:ea typeface="Calibri" panose="020F0502020204030204" pitchFamily="34" charset="0"/>
                <a:cs typeface="Times New Roman" panose="02020603050405020304" pitchFamily="18" charset="0"/>
              </a:rPr>
              <a:t> pourrait contribuer à les prévenir.</a:t>
            </a:r>
          </a:p>
        </p:txBody>
      </p:sp>
      <p:sp>
        <p:nvSpPr>
          <p:cNvPr id="6" name="Rectangle : coins arrondis 5">
            <a:extLst>
              <a:ext uri="{FF2B5EF4-FFF2-40B4-BE49-F238E27FC236}">
                <a16:creationId xmlns:a16="http://schemas.microsoft.com/office/drawing/2014/main" id="{D7E5E318-9487-91DE-9DAE-755253289054}"/>
              </a:ext>
            </a:extLst>
          </p:cNvPr>
          <p:cNvSpPr/>
          <p:nvPr/>
        </p:nvSpPr>
        <p:spPr>
          <a:xfrm>
            <a:off x="219270" y="1963497"/>
            <a:ext cx="5876730" cy="74469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3FAFC263-4B6F-D0E6-4164-1670CC7ED79C}"/>
              </a:ext>
            </a:extLst>
          </p:cNvPr>
          <p:cNvSpPr/>
          <p:nvPr/>
        </p:nvSpPr>
        <p:spPr>
          <a:xfrm>
            <a:off x="177283" y="2842324"/>
            <a:ext cx="5876730" cy="81552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02280765-85A4-B214-2D9B-5D768A3BDE45}"/>
              </a:ext>
            </a:extLst>
          </p:cNvPr>
          <p:cNvSpPr/>
          <p:nvPr/>
        </p:nvSpPr>
        <p:spPr>
          <a:xfrm>
            <a:off x="219270" y="3937266"/>
            <a:ext cx="5834743" cy="103569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BF037275-B8E6-A542-F72F-896FD7471285}"/>
              </a:ext>
            </a:extLst>
          </p:cNvPr>
          <p:cNvSpPr/>
          <p:nvPr/>
        </p:nvSpPr>
        <p:spPr>
          <a:xfrm>
            <a:off x="177283" y="5164492"/>
            <a:ext cx="5876730" cy="103569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017E4450-7E6B-D206-5118-BE943CFF6B17}"/>
              </a:ext>
            </a:extLst>
          </p:cNvPr>
          <p:cNvSpPr txBox="1"/>
          <p:nvPr/>
        </p:nvSpPr>
        <p:spPr>
          <a:xfrm>
            <a:off x="6494007" y="0"/>
            <a:ext cx="5505255" cy="1659813"/>
          </a:xfrm>
          <a:prstGeom prst="rect">
            <a:avLst/>
          </a:prstGeom>
          <a:noFill/>
        </p:spPr>
        <p:txBody>
          <a:bodyPr wrap="square">
            <a:spAutoFit/>
          </a:bodyPr>
          <a:lstStyle/>
          <a:p>
            <a:pPr lvl="0" algn="ctr">
              <a:lnSpc>
                <a:spcPct val="107000"/>
              </a:lnSpc>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Les peines encourues</a:t>
            </a:r>
          </a:p>
          <a:p>
            <a:pPr marL="342900" lvl="0" indent="-342900">
              <a:lnSpc>
                <a:spcPct val="107000"/>
              </a:lnSpc>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- 5 ans de prison  et 75.000 € d’amende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- 10 ans de prison et 7.500 € d’amende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- 10 ans de prison et 7.500.000 € d’amende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- 20 ans de prison et 7.500.000 € d’amende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437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xmlns:p14="http://schemas.microsoft.com/office/powerpoint/2010/mai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EE7961B-9417-A810-5E00-E2B0F8C4FBFD}"/>
              </a:ext>
            </a:extLst>
          </p:cNvPr>
          <p:cNvSpPr txBox="1"/>
          <p:nvPr/>
        </p:nvSpPr>
        <p:spPr>
          <a:xfrm>
            <a:off x="0" y="2239347"/>
            <a:ext cx="12191999" cy="3108543"/>
          </a:xfrm>
          <a:prstGeom prst="rect">
            <a:avLst/>
          </a:prstGeom>
          <a:noFill/>
        </p:spPr>
        <p:txBody>
          <a:bodyPr wrap="square" lIns="91440" tIns="45720" rIns="91440" bIns="45720" rtlCol="0" anchor="t">
            <a:spAutoFit/>
          </a:bodyPr>
          <a:lstStyle/>
          <a:p>
            <a:pPr algn="ctr"/>
            <a:r>
              <a:rPr lang="fr-FR" sz="2800" b="1" dirty="0">
                <a:highlight>
                  <a:srgbClr val="FFFF00"/>
                </a:highlight>
              </a:rPr>
              <a:t>Le C N P E R T vous remercie de votre intérêt pour ce quiz</a:t>
            </a:r>
          </a:p>
          <a:p>
            <a:pPr algn="ctr"/>
            <a:endParaRPr lang="fr-FR" sz="2800" b="1" dirty="0">
              <a:highlight>
                <a:srgbClr val="FFFF00"/>
              </a:highlight>
            </a:endParaRPr>
          </a:p>
          <a:p>
            <a:pPr algn="ctr"/>
            <a:r>
              <a:rPr lang="fr-FR" sz="2800" b="1" dirty="0">
                <a:highlight>
                  <a:srgbClr val="FFFF00"/>
                </a:highlight>
                <a:cs typeface="Calibri"/>
              </a:rPr>
              <a:t>Merci de bien vouloir le </a:t>
            </a:r>
            <a:r>
              <a:rPr lang="fr-FR" sz="2800" b="1">
                <a:highlight>
                  <a:srgbClr val="FFFF00"/>
                </a:highlight>
                <a:cs typeface="Calibri"/>
              </a:rPr>
              <a:t>diffuser </a:t>
            </a:r>
            <a:endParaRPr lang="fr-FR" sz="2800" b="1" dirty="0">
              <a:highlight>
                <a:srgbClr val="FFFF00"/>
              </a:highlight>
              <a:cs typeface="Calibri"/>
            </a:endParaRPr>
          </a:p>
          <a:p>
            <a:pPr algn="ctr"/>
            <a:endParaRPr lang="fr-FR" sz="2800" b="1" dirty="0">
              <a:highlight>
                <a:srgbClr val="FFFF00"/>
              </a:highlight>
              <a:cs typeface="Calibri"/>
            </a:endParaRPr>
          </a:p>
          <a:p>
            <a:pPr algn="ctr"/>
            <a:r>
              <a:rPr lang="fr-FR" sz="2800" b="1" dirty="0">
                <a:highlight>
                  <a:srgbClr val="FFFF00"/>
                </a:highlight>
                <a:cs typeface="Calibri"/>
              </a:rPr>
              <a:t> </a:t>
            </a:r>
          </a:p>
          <a:p>
            <a:pPr algn="ctr"/>
            <a:r>
              <a:rPr lang="fr-FR" sz="2800" b="1" dirty="0">
                <a:highlight>
                  <a:srgbClr val="FFFF00"/>
                </a:highlight>
                <a:cs typeface="Calibri"/>
              </a:rPr>
              <a:t>à vos amis et relations simplement en donnant ce lien</a:t>
            </a:r>
          </a:p>
          <a:p>
            <a:pPr algn="ctr"/>
            <a:endParaRPr lang="fr-FR" sz="2800" b="1" dirty="0">
              <a:highlight>
                <a:srgbClr val="FFFF00"/>
              </a:highlight>
              <a:cs typeface="Calibri"/>
            </a:endParaRPr>
          </a:p>
        </p:txBody>
      </p:sp>
      <p:sp>
        <p:nvSpPr>
          <p:cNvPr id="2" name="ZoneTexte 1">
            <a:extLst>
              <a:ext uri="{FF2B5EF4-FFF2-40B4-BE49-F238E27FC236}">
                <a16:creationId xmlns:a16="http://schemas.microsoft.com/office/drawing/2014/main" id="{A1CFF2F4-2258-67AF-CB9D-21DAB8A19B83}"/>
              </a:ext>
            </a:extLst>
          </p:cNvPr>
          <p:cNvSpPr txBox="1"/>
          <p:nvPr/>
        </p:nvSpPr>
        <p:spPr>
          <a:xfrm>
            <a:off x="-1" y="6027576"/>
            <a:ext cx="12191999" cy="523220"/>
          </a:xfrm>
          <a:prstGeom prst="rect">
            <a:avLst/>
          </a:prstGeom>
          <a:noFill/>
        </p:spPr>
        <p:txBody>
          <a:bodyPr wrap="square" rtlCol="0">
            <a:spAutoFit/>
          </a:bodyPr>
          <a:lstStyle/>
          <a:p>
            <a:pPr algn="ctr"/>
            <a:r>
              <a:rPr lang="fr-FR" sz="2800" b="1" i="1"/>
              <a:t> </a:t>
            </a:r>
            <a:endParaRPr lang="fr-FR" sz="2800" b="1" i="1" dirty="0"/>
          </a:p>
        </p:txBody>
      </p:sp>
    </p:spTree>
    <p:extLst>
      <p:ext uri="{BB962C8B-B14F-4D97-AF65-F5344CB8AC3E}">
        <p14:creationId xmlns:p14="http://schemas.microsoft.com/office/powerpoint/2010/main" val="27627568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EFDBDF27-127F-0CC8-363C-BF1962A09AB3}"/>
              </a:ext>
            </a:extLst>
          </p:cNvPr>
          <p:cNvSpPr txBox="1"/>
          <p:nvPr/>
        </p:nvSpPr>
        <p:spPr>
          <a:xfrm>
            <a:off x="174171" y="261258"/>
            <a:ext cx="5921829" cy="5530425"/>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2° Concernant le principe </a:t>
            </a:r>
          </a:p>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psychotrope majeur du cannabis </a:t>
            </a: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 a t’il une assertion fausse ?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 oui laquelle ?</a:t>
            </a:r>
          </a:p>
          <a:p>
            <a:pP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Il s’agit du delta 9 tétrahydrocannabinol</a:t>
            </a: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Habituellement abrégé THC</a:t>
            </a: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Il est concentré dans des globules de résine </a:t>
            </a: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Les fleurs femelles sont les plus riches en THC</a:t>
            </a: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Surtout si elles ne sont pas fécondées</a:t>
            </a:r>
          </a:p>
          <a:p>
            <a:pPr marL="342900" lvl="0" indent="-342900">
              <a:lnSpc>
                <a:spcPct val="107000"/>
              </a:lnSpc>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Les feuilles comportent également ces globules de résine</a:t>
            </a:r>
          </a:p>
          <a:p>
            <a:pPr marL="342900" lvl="0" indent="-342900">
              <a:lnSpc>
                <a:spcPct val="107000"/>
              </a:lnSpc>
              <a:spcAft>
                <a:spcPts val="800"/>
              </a:spcAft>
              <a:buFont typeface="+mj-lt"/>
              <a:buAutoNum type="alphaU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Ces globules peuvent être détachés par battage de la plante</a:t>
            </a:r>
          </a:p>
        </p:txBody>
      </p:sp>
      <p:grpSp>
        <p:nvGrpSpPr>
          <p:cNvPr id="12" name="Groupe 11">
            <a:extLst>
              <a:ext uri="{FF2B5EF4-FFF2-40B4-BE49-F238E27FC236}">
                <a16:creationId xmlns:a16="http://schemas.microsoft.com/office/drawing/2014/main" id="{754329D8-EFA3-B981-6FC2-AD24BDFAA34D}"/>
              </a:ext>
            </a:extLst>
          </p:cNvPr>
          <p:cNvGrpSpPr/>
          <p:nvPr/>
        </p:nvGrpSpPr>
        <p:grpSpPr>
          <a:xfrm>
            <a:off x="6351813" y="261258"/>
            <a:ext cx="5687786" cy="5530425"/>
            <a:chOff x="6351813" y="261258"/>
            <a:chExt cx="5687786" cy="5530425"/>
          </a:xfrm>
        </p:grpSpPr>
        <p:sp>
          <p:nvSpPr>
            <p:cNvPr id="8" name="Rectangle 2">
              <a:extLst>
                <a:ext uri="{FF2B5EF4-FFF2-40B4-BE49-F238E27FC236}">
                  <a16:creationId xmlns:a16="http://schemas.microsoft.com/office/drawing/2014/main" id="{04C0619A-28CB-D5BB-6B5B-073D3E12C4C6}"/>
                </a:ext>
              </a:extLst>
            </p:cNvPr>
            <p:cNvSpPr>
              <a:spLocks noChangeArrowheads="1"/>
            </p:cNvSpPr>
            <p:nvPr/>
          </p:nvSpPr>
          <p:spPr bwMode="auto">
            <a:xfrm>
              <a:off x="6531429" y="261258"/>
              <a:ext cx="5508170"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2400" b="1" u="none" strike="noStrike" cap="none" normalizeH="0" baseline="0" dirty="0">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2° Toutes les propositions sont vraies</a:t>
              </a:r>
              <a:endParaRPr kumimoji="0" lang="fr-FR" altLang="fr-FR" sz="1050" b="0" u="none" strike="noStrike" cap="none" normalizeH="0" baseline="0" dirty="0">
                <a:ln>
                  <a:noFill/>
                </a:ln>
                <a:solidFill>
                  <a:schemeClr val="accent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25" name="Image 2">
              <a:extLst>
                <a:ext uri="{FF2B5EF4-FFF2-40B4-BE49-F238E27FC236}">
                  <a16:creationId xmlns:a16="http://schemas.microsoft.com/office/drawing/2014/main" id="{5FEEF702-4587-1DCE-FFFE-239E4254A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970" y="1066317"/>
              <a:ext cx="1832573" cy="97284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3">
              <a:extLst>
                <a:ext uri="{FF2B5EF4-FFF2-40B4-BE49-F238E27FC236}">
                  <a16:creationId xmlns:a16="http://schemas.microsoft.com/office/drawing/2014/main" id="{0BD124DE-BD3B-860D-6E4F-21DFC638CD14}"/>
                </a:ext>
              </a:extLst>
            </p:cNvPr>
            <p:cNvSpPr>
              <a:spLocks noChangeArrowheads="1"/>
            </p:cNvSpPr>
            <p:nvPr/>
          </p:nvSpPr>
          <p:spPr bwMode="auto">
            <a:xfrm>
              <a:off x="6351813" y="2313808"/>
              <a:ext cx="5687786" cy="34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defTabSz="914400" rtl="0" eaLnBrk="0" fontAlgn="base" latinLnBrk="0" hangingPunct="0">
                <a:lnSpc>
                  <a:spcPct val="100000"/>
                </a:lnSpc>
                <a:spcBef>
                  <a:spcPct val="0"/>
                </a:spcBef>
                <a:spcAft>
                  <a:spcPct val="0"/>
                </a:spcAft>
                <a:buClrTx/>
                <a:buSzTx/>
                <a:buFontTx/>
                <a:buNone/>
                <a:tabLst/>
              </a:pPr>
              <a:r>
                <a:rPr kumimoji="0" lang="fr-FR" altLang="fr-FR" sz="2000" b="0" u="none" strike="noStrike" cap="none" normalizeH="0" baseline="0" dirty="0">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La formule chimique du Δ</a:t>
              </a:r>
              <a:r>
                <a:rPr kumimoji="0" lang="fr-FR" altLang="fr-FR" sz="2000" b="0" u="none" strike="noStrike" cap="none" normalizeH="0" baseline="-30000" dirty="0">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9 </a:t>
              </a:r>
              <a:r>
                <a:rPr kumimoji="0" lang="fr-FR" altLang="fr-FR" sz="2000" b="0" u="none" strike="noStrike" cap="none" normalizeH="0" baseline="0" dirty="0">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tétrahydrocannabinol ou THC, principal constituant psychotrope du chanvre indien / </a:t>
              </a:r>
              <a:r>
                <a:rPr kumimoji="0" lang="fr-FR" altLang="fr-FR" sz="2000" b="0" i="1" u="none" strike="noStrike" cap="none" normalizeH="0" baseline="0" dirty="0">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cannabis </a:t>
              </a:r>
              <a:r>
                <a:rPr kumimoji="0" lang="fr-FR" altLang="fr-FR" sz="2000" b="0" i="1" u="none" strike="noStrike" cap="none" normalizeH="0" baseline="0" dirty="0" err="1">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indica</a:t>
              </a:r>
              <a:r>
                <a:rPr kumimoji="0" lang="fr-FR" altLang="fr-FR" sz="2000" b="0" u="none" strike="noStrike" cap="none" normalizeH="0" baseline="0" dirty="0">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montre qu’elle ne comporte pas d’atome d’azote, qui aurait été matérialisé par la lettre N. </a:t>
              </a:r>
            </a:p>
            <a:p>
              <a:pPr marL="0" marR="0" lvl="0" indent="449263" defTabSz="914400" rtl="0" eaLnBrk="0" fontAlgn="base" latinLnBrk="0" hangingPunct="0">
                <a:lnSpc>
                  <a:spcPct val="100000"/>
                </a:lnSpc>
                <a:spcBef>
                  <a:spcPct val="0"/>
                </a:spcBef>
                <a:spcAft>
                  <a:spcPct val="0"/>
                </a:spcAft>
                <a:buClrTx/>
                <a:buSzTx/>
                <a:buFontTx/>
                <a:buNone/>
                <a:tabLst/>
              </a:pPr>
              <a:endParaRPr kumimoji="0" lang="fr-FR" altLang="fr-FR" sz="2000" b="0" u="none" strike="noStrike" cap="none" normalizeH="0" baseline="0" dirty="0">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fr-FR" altLang="fr-FR" sz="2000" b="0" u="none" strike="noStrike" cap="none" normalizeH="0" baseline="0" dirty="0">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De ce fait le THC n’est  pas un alcaloïde, même s’il s’agit d’une substance d’origine végétale et bien qu’elle soit biologiquement active. L’expression Δ</a:t>
              </a:r>
              <a:r>
                <a:rPr kumimoji="0" lang="fr-FR" altLang="fr-FR" sz="2000" b="0" u="none" strike="noStrike" cap="none" normalizeH="0" baseline="-30000" dirty="0">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9 </a:t>
              </a:r>
              <a:r>
                <a:rPr kumimoji="0" lang="fr-FR" altLang="fr-FR" sz="2000" b="0" u="none" strike="noStrike" cap="none" normalizeH="0" baseline="0" dirty="0">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fait référence à la position de la double liaison  =  sur le cycle </a:t>
              </a:r>
              <a:r>
                <a:rPr kumimoji="0" lang="fr-FR" altLang="fr-FR" sz="2000" b="0" u="none" strike="noStrike" cap="none" normalizeH="0" baseline="0" dirty="0" err="1">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cyclohexénique</a:t>
              </a:r>
              <a:r>
                <a:rPr kumimoji="0" lang="fr-FR" altLang="fr-FR" sz="2000" b="0" u="none" strike="noStrike" cap="none" normalizeH="0" baseline="0" dirty="0">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comportant le radical CH</a:t>
              </a:r>
              <a:r>
                <a:rPr kumimoji="0" lang="fr-FR" altLang="fr-FR" sz="2000" b="0" u="none" strike="noStrike" cap="none" normalizeH="0" baseline="-30000" dirty="0">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a:t>
              </a:r>
              <a:endParaRPr kumimoji="0" lang="fr-FR" altLang="fr-FR" sz="2000" b="0" u="none" strike="noStrike" cap="none" normalizeH="0" baseline="0" dirty="0">
                <a:ln>
                  <a:noFill/>
                </a:ln>
                <a:solidFill>
                  <a:schemeClr val="accent1"/>
                </a:solidFill>
                <a:effectLst/>
                <a:latin typeface="Arial" panose="020B0604020202020204" pitchFamily="34" charset="0"/>
              </a:endParaRPr>
            </a:p>
          </p:txBody>
        </p:sp>
      </p:grpSp>
      <p:sp>
        <p:nvSpPr>
          <p:cNvPr id="10" name="Rectangle 9">
            <a:extLst>
              <a:ext uri="{FF2B5EF4-FFF2-40B4-BE49-F238E27FC236}">
                <a16:creationId xmlns:a16="http://schemas.microsoft.com/office/drawing/2014/main" id="{5250A709-B925-F9D4-64E5-C64A5F65E2F3}"/>
              </a:ext>
            </a:extLst>
          </p:cNvPr>
          <p:cNvSpPr/>
          <p:nvPr/>
        </p:nvSpPr>
        <p:spPr>
          <a:xfrm>
            <a:off x="152400" y="102637"/>
            <a:ext cx="6019799" cy="63975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102637"/>
            <a:ext cx="5736770" cy="638230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7480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89805" y="0"/>
            <a:ext cx="6082394" cy="650017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30" y="0"/>
            <a:ext cx="5799364" cy="650017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3D32D41B-AC1D-0D1B-4FB3-11BDF0DB5B64}"/>
              </a:ext>
            </a:extLst>
          </p:cNvPr>
          <p:cNvSpPr txBox="1"/>
          <p:nvPr/>
        </p:nvSpPr>
        <p:spPr>
          <a:xfrm>
            <a:off x="89805" y="172546"/>
            <a:ext cx="6082393" cy="6131935"/>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3° S’agissant de la solubilité dans les graisses </a:t>
            </a:r>
          </a:p>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(lipophilie) du THC</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 a t’il une proposition fausse ?</a:t>
            </a:r>
          </a:p>
          <a:p>
            <a:pPr marL="444500">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 – Le THC se partageant entre une phase aqueuse et une phase huileuse est, à l’équilibre, à une concentration dix millions de fois plus élevée dans la phase huileuse (les graisses, le tissus cérébral) que dans l’eau, le plasma sanguin                                                                  </a:t>
            </a:r>
          </a:p>
          <a:p>
            <a:pPr marL="444500">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B- Cette lipophilie explique la rétention durable du THC dans les graisses/lipides du cerveau                                                                 </a:t>
            </a:r>
          </a:p>
          <a:p>
            <a:pPr marL="444500">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 La grande lipophilie du THC lui permet de franchir très facilement la barrière hémato-encéphalique</a:t>
            </a:r>
          </a:p>
          <a:p>
            <a:pPr marL="444500">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  Le THC  ne sera éliminé par les urines qu’après sa transformation par le foie en dérivés hydrosolubles, tel le       THC-COOH</a:t>
            </a:r>
          </a:p>
          <a:p>
            <a:pPr marL="444500">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 Quand le THC disparaît du sang, c’est pour aller se stocker dans le cerveau ou dans les panicules adipeux.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60E31C6D-EF59-514A-957E-4A79E802707A}"/>
              </a:ext>
            </a:extLst>
          </p:cNvPr>
          <p:cNvSpPr txBox="1"/>
          <p:nvPr/>
        </p:nvSpPr>
        <p:spPr>
          <a:xfrm>
            <a:off x="6392635" y="172546"/>
            <a:ext cx="5709558" cy="5237896"/>
          </a:xfrm>
          <a:prstGeom prst="rect">
            <a:avLst/>
          </a:prstGeom>
          <a:noFill/>
        </p:spPr>
        <p:txBody>
          <a:bodyPr wrap="square">
            <a:spAutoFit/>
          </a:bodyPr>
          <a:lstStyle/>
          <a:p>
            <a:pPr algn="ctr">
              <a:lnSpc>
                <a:spcPct val="107000"/>
              </a:lnSpc>
              <a:spcAft>
                <a:spcPts val="800"/>
              </a:spcAft>
            </a:pPr>
            <a:r>
              <a:rPr lang="fr-FR"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 Toutes les propositions sont vraies</a:t>
            </a:r>
            <a:endParaRPr lang="fr-FR"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fr-FR"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Cette lipophilie peut  s’exprimer par le coefficient de partage P entre une phase aqueuse/polaire et une phase  huileuse/apolaire. </a:t>
            </a:r>
          </a:p>
          <a:p>
            <a:pPr indent="449580" algn="just">
              <a:lnSpc>
                <a:spcPct val="107000"/>
              </a:lnSpc>
              <a:spcAft>
                <a:spcPts val="800"/>
              </a:spcAft>
            </a:pPr>
            <a:r>
              <a:rPr lang="fr-FR"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Elle  peut l’être aussi par le logarithme décimal  de ce coefficient de partage :  </a:t>
            </a:r>
            <a:r>
              <a:rPr lang="fr-FR" sz="1800"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logP</a:t>
            </a:r>
            <a:r>
              <a:rPr lang="fr-FR"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qui avoisine 8  avec le THC. Comparativement il est de 2 avec </a:t>
            </a:r>
            <a:r>
              <a:rPr lang="fr-FR"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l’héroïne: </a:t>
            </a:r>
            <a:r>
              <a:rPr lang="fr-FR" i="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logP</a:t>
            </a:r>
            <a:r>
              <a:rPr lang="fr-FR"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 </a:t>
            </a:r>
            <a:r>
              <a:rPr lang="fr-FR"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fr-FR"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fr-FR"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il est de 3 avec la cocaïne</a:t>
            </a:r>
            <a:r>
              <a:rPr lang="fr-F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fr-FR"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logP</a:t>
            </a:r>
            <a:r>
              <a:rPr lang="fr-FR"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 3;</a:t>
            </a:r>
            <a:r>
              <a:rPr lang="fr-F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fr-FR"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pour le </a:t>
            </a:r>
            <a:r>
              <a:rPr lang="fr-FR"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THC </a:t>
            </a:r>
            <a:r>
              <a:rPr lang="fr-FR" sz="1800"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logP</a:t>
            </a:r>
            <a:r>
              <a:rPr lang="fr-FR"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=8, signifie qu’à l’équilibre la concentration de THC est 10</a:t>
            </a:r>
            <a:r>
              <a:rPr lang="fr-FR" sz="1800" i="1" baseline="30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8 </a:t>
            </a:r>
            <a:r>
              <a:rPr lang="fr-FR"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t>
            </a:r>
            <a:r>
              <a:rPr lang="fr-FR" sz="1800" i="1" baseline="30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100.000.000 de fois plus élevée dans la phase aqueuse (plasma) que dans la phase huileuse (cerveau).</a:t>
            </a:r>
            <a:endParaRPr lang="fr-F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fr-FR"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Ainsi de ces 3 drogues le THC est celui qui accède le plus aisément au cerveau et qui y séjournera le plus longtemps (et en l’occurrence même très longtemps) ; c’est une drogue très lente.</a:t>
            </a:r>
            <a:endParaRPr lang="fr-F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9689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114299" y="102637"/>
            <a:ext cx="6057900" cy="63975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102637"/>
            <a:ext cx="5774871" cy="639754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3A3481B-2ADA-3B6E-A947-85BCFA8773C2}"/>
              </a:ext>
            </a:extLst>
          </p:cNvPr>
          <p:cNvSpPr txBox="1"/>
          <p:nvPr/>
        </p:nvSpPr>
        <p:spPr>
          <a:xfrm>
            <a:off x="114300" y="168329"/>
            <a:ext cx="6123214" cy="6113084"/>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4° S’agissant des principales formes commerciales de cannabis,</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 en a t il une inexacte ? </a:t>
            </a:r>
            <a:r>
              <a:rPr lang="fr-F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 plante elle-même, c’est la marijuana /herbe/ (beuh en verlan) associant fleurs, fragments de feuilles et de rameaux.</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La résine, obtenue par battage et agrégation  des grains de résine par des ingrédients variés ; c’est le shit/haschisch</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 pollen » correspondant aux trichomes ; avec les grains de résines qui leurs sont appendus </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 L’huile de cannabis » est obtenue par extraction de la résine par un solvant apolaire/lipophile, suivie de son évaporation</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résidu de l’extraction de la résine par le butane liquide, après volatilisation de ce dernier, est la B.H.O. (Butane Haschisch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Oil</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A8741DD7-B54F-0030-3827-99AA03412E42}"/>
              </a:ext>
            </a:extLst>
          </p:cNvPr>
          <p:cNvSpPr txBox="1"/>
          <p:nvPr/>
        </p:nvSpPr>
        <p:spPr>
          <a:xfrm>
            <a:off x="6368145" y="168329"/>
            <a:ext cx="5709556" cy="5911721"/>
          </a:xfrm>
          <a:prstGeom prst="rect">
            <a:avLst/>
          </a:prstGeom>
          <a:noFill/>
        </p:spPr>
        <p:txBody>
          <a:bodyPr wrap="square">
            <a:spAutoFit/>
          </a:bodyPr>
          <a:lstStyle/>
          <a:p>
            <a:pPr algn="ctr">
              <a:lnSpc>
                <a:spcPct val="107000"/>
              </a:lnSpc>
              <a:spcAft>
                <a:spcPts val="800"/>
              </a:spcAft>
            </a:pPr>
            <a:r>
              <a:rPr lang="fr-FR"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4° Toutes les propositions sont vraies</a:t>
            </a:r>
          </a:p>
          <a:p>
            <a:pPr algn="ctr">
              <a:lnSpc>
                <a:spcPct val="107000"/>
              </a:lnSpc>
              <a:spcAft>
                <a:spcPts val="800"/>
              </a:spcAft>
            </a:pPr>
            <a:endParaRPr lang="fr-FR" sz="2000" b="1" i="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Les trichomes sont issus des glandes fabriquant la résine du cannabis ; leurs excroissances, d’aspect capillaire, sont surmontées par une bulle de résine. Ils concentrent les </a:t>
            </a:r>
            <a:r>
              <a:rPr lang="fr-FR" sz="1800" b="1"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cannabinoïdes</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le THC principalement.</a:t>
            </a:r>
          </a:p>
          <a:p>
            <a:pPr indent="449580">
              <a:lnSpc>
                <a:spcPct val="107000"/>
              </a:lnSpc>
              <a:spcAft>
                <a:spcPts val="800"/>
              </a:spcAft>
            </a:pP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Par recours</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à un </a:t>
            </a:r>
            <a:r>
              <a:rPr lang="fr-FR" sz="1800" b="1" i="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grinder</a:t>
            </a: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(une boite cylindrique dont les deux compartiment supérieurs sont pourvus de dents qui,  par leur rotation,  déchiquètent  la plante) on arrache les trichomes. </a:t>
            </a:r>
          </a:p>
          <a:p>
            <a:pPr indent="449580">
              <a:lnSpc>
                <a:spcPct val="107000"/>
              </a:lnSpc>
              <a:spcAft>
                <a:spcPts val="800"/>
              </a:spcAft>
            </a:pPr>
            <a:endPar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Dans le compartiment le plus bas, séparé de celui du dessus  par un tamis, sont recueillis  les trichomes, sous la forme d’une poudre blanchâtre, qui correspond            au «  pollen », très riche en THC.  </a:t>
            </a:r>
            <a:endParaRPr lang="fr-FR"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1737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50A709-B925-F9D4-64E5-C64A5F65E2F3}"/>
              </a:ext>
            </a:extLst>
          </p:cNvPr>
          <p:cNvSpPr/>
          <p:nvPr/>
        </p:nvSpPr>
        <p:spPr>
          <a:xfrm>
            <a:off x="83976" y="153224"/>
            <a:ext cx="6088223" cy="63003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CD9F107-98CD-24AB-C761-329CC31EF4E7}"/>
              </a:ext>
            </a:extLst>
          </p:cNvPr>
          <p:cNvSpPr/>
          <p:nvPr/>
        </p:nvSpPr>
        <p:spPr>
          <a:xfrm>
            <a:off x="6302829" y="153222"/>
            <a:ext cx="5805195" cy="63003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0D280A8-C73D-A35F-11C6-FCFAAEF790EB}"/>
              </a:ext>
            </a:extLst>
          </p:cNvPr>
          <p:cNvSpPr txBox="1"/>
          <p:nvPr/>
        </p:nvSpPr>
        <p:spPr>
          <a:xfrm>
            <a:off x="1" y="153224"/>
            <a:ext cx="6096000" cy="6149825"/>
          </a:xfrm>
          <a:prstGeom prst="rect">
            <a:avLst/>
          </a:prstGeom>
          <a:noFill/>
        </p:spPr>
        <p:txBody>
          <a:bodyPr wrap="square">
            <a:spAutoFit/>
          </a:bodyPr>
          <a:lstStyle/>
          <a:p>
            <a:pPr algn="ctr">
              <a:lnSpc>
                <a:spcPct val="107000"/>
              </a:lnSpc>
              <a:spcAft>
                <a:spcPts val="8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5° S’agissant de la législation portant sur le cannabis en France</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Quelles sont les propositions vraies ?</a:t>
            </a:r>
          </a:p>
          <a:p>
            <a:pPr algn="ctr">
              <a:lnSpc>
                <a:spcPct val="107000"/>
              </a:lnSpc>
              <a:spcAft>
                <a:spcPts val="800"/>
              </a:spcAft>
            </a:pPr>
            <a:endParaRPr lang="fr-F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Une loi du 31 décembre 1970 le prohibe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Cette loi de 1970  réprime son usage, sa détention et son commerce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Cette loi de 1970 comporte comme sanctions maximales  une année de prison et/ou 3.500 € d’amende, avec inscription au casier judiciaire</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tribunal peut prononcer une injonction de soin, visant à sevrer le contrevenant</a:t>
            </a:r>
          </a:p>
          <a:p>
            <a:pPr marL="342900" lvl="0" indent="-342900">
              <a:lnSpc>
                <a:spcPct val="107000"/>
              </a:lnSpc>
              <a:buFont typeface="+mj-lt"/>
              <a:buAutoNum type="alphaU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Récemment  ce qui était un délit a été transformé en une contravention d’un montant de 200 €, sans inscription au casier judiciaire, sans mesure particulière pour empêcher la récidive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383256B7-F8AE-E02E-DF8E-2E4F21E8BF24}"/>
              </a:ext>
            </a:extLst>
          </p:cNvPr>
          <p:cNvSpPr txBox="1"/>
          <p:nvPr/>
        </p:nvSpPr>
        <p:spPr>
          <a:xfrm>
            <a:off x="6302829" y="153224"/>
            <a:ext cx="5889170" cy="5992603"/>
          </a:xfrm>
          <a:prstGeom prst="rect">
            <a:avLst/>
          </a:prstGeom>
          <a:noFill/>
        </p:spPr>
        <p:txBody>
          <a:bodyPr wrap="square">
            <a:spAutoFit/>
          </a:bodyPr>
          <a:lstStyle/>
          <a:p>
            <a:pPr algn="ctr">
              <a:lnSpc>
                <a:spcPct val="107000"/>
              </a:lnSpc>
              <a:spcAft>
                <a:spcPts val="800"/>
              </a:spcAft>
            </a:pPr>
            <a:r>
              <a:rPr lang="fr-FR"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5°) Toutes les propositions sont vraies</a:t>
            </a:r>
          </a:p>
          <a:p>
            <a:pPr>
              <a:lnSpc>
                <a:spcPct val="107000"/>
              </a:lnSpc>
              <a:spcAft>
                <a:spcPts val="800"/>
              </a:spcAft>
            </a:pPr>
            <a:endParaRPr lang="fr-FR"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En fait la loi  de 1970 est peu connue, excepté </a:t>
            </a:r>
            <a:r>
              <a:rPr lang="fr-FR"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de</a:t>
            </a:r>
            <a:r>
              <a:rPr lang="fr-FR"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ceux  qui veulent son abrogation. </a:t>
            </a:r>
          </a:p>
          <a:p>
            <a:pPr indent="449580">
              <a:lnSpc>
                <a:spcPct val="107000"/>
              </a:lnSpc>
              <a:spcAft>
                <a:spcPts val="800"/>
              </a:spcAft>
            </a:pPr>
            <a:r>
              <a:rPr lang="fr-FR"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Elle n’est pas enseignée, pas expliquée, ses justifications ne sont pas restituées ;  elle se présente ainsi tel un oukase ; les tribunaux classent le plus souvent sans suite les consommateurs  de cannabis et même relâchent les dealers qui lui sont présentés ; ne choisissant pas, </a:t>
            </a:r>
            <a:r>
              <a:rPr lang="fr-FR"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en fonction du</a:t>
            </a:r>
            <a:r>
              <a:rPr lang="fr-FR"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contexte, une peine intermédiaire entre la rigueur maximale et le classement sans suite. </a:t>
            </a:r>
          </a:p>
          <a:p>
            <a:pPr indent="449580">
              <a:lnSpc>
                <a:spcPct val="107000"/>
              </a:lnSpc>
              <a:spcAft>
                <a:spcPts val="800"/>
              </a:spcAft>
            </a:pPr>
            <a:r>
              <a:rPr lang="fr-FR"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Pour que l’infraction ne soit pas </a:t>
            </a:r>
            <a:r>
              <a:rPr lang="fr-FR"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dénuée de tout</a:t>
            </a:r>
            <a:r>
              <a:rPr lang="fr-FR"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effet, la police, beaucoup plus fiable pour sévir que la justice, dispose du droit d’appliquer une sanction </a:t>
            </a:r>
            <a:r>
              <a:rPr lang="fr-FR"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très</a:t>
            </a:r>
            <a:r>
              <a:rPr lang="fr-FR"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affadie :  une amende de 200 € ; qui d’ailleurs ne sera pas toujours perçue. </a:t>
            </a:r>
          </a:p>
          <a:p>
            <a:pPr indent="449580">
              <a:lnSpc>
                <a:spcPct val="107000"/>
              </a:lnSpc>
              <a:spcAft>
                <a:spcPts val="800"/>
              </a:spcAft>
            </a:pPr>
            <a:r>
              <a:rPr lang="fr-FR"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Elle ne comporte pas d’inscription sur un registre, ce qui aurait  permis d’accroître le montant de l’amende au prorata des récidives, et ainsi d’exercer un effet préventif</a:t>
            </a:r>
            <a:r>
              <a:rPr lang="fr-FR" sz="1800" i="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6316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4380</TotalTime>
  <Words>12864</Words>
  <Application>Microsoft Office PowerPoint</Application>
  <PresentationFormat>Grand écran</PresentationFormat>
  <Paragraphs>1126</Paragraphs>
  <Slides>59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59</vt:i4>
      </vt:variant>
    </vt:vector>
  </HeadingPairs>
  <TitlesOfParts>
    <vt:vector size="63"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Guy Millant</dc:creator>
  <cp:lastModifiedBy>Annie Bloch WhatsUp</cp:lastModifiedBy>
  <cp:revision>426</cp:revision>
  <dcterms:created xsi:type="dcterms:W3CDTF">2022-12-18T09:10:58Z</dcterms:created>
  <dcterms:modified xsi:type="dcterms:W3CDTF">2023-04-13T06:47:32Z</dcterms:modified>
</cp:coreProperties>
</file>